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3"/>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randon Grotesque" charset="1" panose="020B0A03020203060202"/>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27" Target="slides/slide17.xml" Type="http://schemas.openxmlformats.org/officeDocument/2006/relationships/slide"/><Relationship Id="rId28" Target="slides/slide18.xml" Type="http://schemas.openxmlformats.org/officeDocument/2006/relationships/slide"/><Relationship Id="rId29" Target="slides/slide19.xml" Type="http://schemas.openxmlformats.org/officeDocument/2006/relationships/slide"/><Relationship Id="rId3" Target="viewProps.xml" Type="http://schemas.openxmlformats.org/officeDocument/2006/relationships/viewProps"/><Relationship Id="rId30" Target="slides/slide20.xml" Type="http://schemas.openxmlformats.org/officeDocument/2006/relationships/slide"/><Relationship Id="rId31" Target="slides/slide21.xml" Type="http://schemas.openxmlformats.org/officeDocument/2006/relationships/slide"/><Relationship Id="rId32" Target="slides/slide22.xml" Type="http://schemas.openxmlformats.org/officeDocument/2006/relationships/slide"/><Relationship Id="rId33" Target="slides/slide23.xml" Type="http://schemas.openxmlformats.org/officeDocument/2006/relationships/slide"/><Relationship Id="rId34" Target="slides/slide24.xml" Type="http://schemas.openxmlformats.org/officeDocument/2006/relationships/slide"/><Relationship Id="rId35" Target="slides/slide25.xml" Type="http://schemas.openxmlformats.org/officeDocument/2006/relationships/slide"/><Relationship Id="rId36" Target="slides/slide26.xml" Type="http://schemas.openxmlformats.org/officeDocument/2006/relationships/slide"/><Relationship Id="rId37" Target="slides/slide27.xml" Type="http://schemas.openxmlformats.org/officeDocument/2006/relationships/slide"/><Relationship Id="rId38" Target="slides/slide28.xml" Type="http://schemas.openxmlformats.org/officeDocument/2006/relationships/slide"/><Relationship Id="rId39" Target="slides/slide29.xml" Type="http://schemas.openxmlformats.org/officeDocument/2006/relationships/slide"/><Relationship Id="rId4" Target="theme/theme1.xml" Type="http://schemas.openxmlformats.org/officeDocument/2006/relationships/theme"/><Relationship Id="rId40" Target="slides/slide30.xml" Type="http://schemas.openxmlformats.org/officeDocument/2006/relationships/slide"/><Relationship Id="rId41" Target="slides/slide31.xml" Type="http://schemas.openxmlformats.org/officeDocument/2006/relationships/slide"/><Relationship Id="rId42" Target="slides/slide32.xml" Type="http://schemas.openxmlformats.org/officeDocument/2006/relationships/slide"/><Relationship Id="rId43" Target="slides/slide33.xml" Type="http://schemas.openxmlformats.org/officeDocument/2006/relationships/slide"/><Relationship Id="rId44" Target="slides/slide34.xml" Type="http://schemas.openxmlformats.org/officeDocument/2006/relationships/slide"/><Relationship Id="rId45" Target="slides/slide35.xml" Type="http://schemas.openxmlformats.org/officeDocument/2006/relationships/slide"/><Relationship Id="rId46" Target="slides/slide36.xml" Type="http://schemas.openxmlformats.org/officeDocument/2006/relationships/slide"/><Relationship Id="rId47" Target="slides/slide37.xml" Type="http://schemas.openxmlformats.org/officeDocument/2006/relationships/slide"/><Relationship Id="rId48" Target="slides/slide38.xml" Type="http://schemas.openxmlformats.org/officeDocument/2006/relationships/slide"/><Relationship Id="rId49" Target="slides/slide39.xml" Type="http://schemas.openxmlformats.org/officeDocument/2006/relationships/slide"/><Relationship Id="rId5" Target="tableStyles.xml" Type="http://schemas.openxmlformats.org/officeDocument/2006/relationships/tableStyles"/><Relationship Id="rId50" Target="slides/slide40.xml" Type="http://schemas.openxmlformats.org/officeDocument/2006/relationships/slide"/><Relationship Id="rId51" Target="slides/slide41.xml" Type="http://schemas.openxmlformats.org/officeDocument/2006/relationships/slide"/><Relationship Id="rId52" Target="slides/slide42.xml" Type="http://schemas.openxmlformats.org/officeDocument/2006/relationships/slide"/><Relationship Id="rId53" Target="notesMasters/notesMaster1.xml" Type="http://schemas.openxmlformats.org/officeDocument/2006/relationships/notesMaster"/><Relationship Id="rId54" Target="theme/theme2.xml" Type="http://schemas.openxmlformats.org/officeDocument/2006/relationships/theme"/><Relationship Id="rId55" Target="notesSlides/notesSlide1.xml" Type="http://schemas.openxmlformats.org/officeDocument/2006/relationships/notesSlide"/><Relationship Id="rId56" Target="notesSlides/notesSlide2.xml" Type="http://schemas.openxmlformats.org/officeDocument/2006/relationships/notesSlide"/><Relationship Id="rId57" Target="notesSlides/notesSlide3.xml" Type="http://schemas.openxmlformats.org/officeDocument/2006/relationships/notesSlide"/><Relationship Id="rId58" Target="notesSlides/notesSlide4.xml" Type="http://schemas.openxmlformats.org/officeDocument/2006/relationships/notesSlide"/><Relationship Id="rId59" Target="notesSlides/notesSlide5.xml" Type="http://schemas.openxmlformats.org/officeDocument/2006/relationships/notesSlide"/><Relationship Id="rId6" Target="fonts/font6.fntdata" Type="http://schemas.openxmlformats.org/officeDocument/2006/relationships/font"/><Relationship Id="rId60" Target="notesSlides/notesSlide6.xml" Type="http://schemas.openxmlformats.org/officeDocument/2006/relationships/notesSlide"/><Relationship Id="rId61" Target="notesSlides/notesSlide7.xml" Type="http://schemas.openxmlformats.org/officeDocument/2006/relationships/notesSlide"/><Relationship Id="rId62" Target="notesSlides/notesSlide8.xml" Type="http://schemas.openxmlformats.org/officeDocument/2006/relationships/notesSlide"/><Relationship Id="rId63" Target="notesSlides/notesSlide9.xml" Type="http://schemas.openxmlformats.org/officeDocument/2006/relationships/notesSlide"/><Relationship Id="rId64" Target="notesSlides/notesSlide10.xml" Type="http://schemas.openxmlformats.org/officeDocument/2006/relationships/notesSlide"/><Relationship Id="rId65" Target="notesSlides/notesSlide11.xml" Type="http://schemas.openxmlformats.org/officeDocument/2006/relationships/notesSlide"/><Relationship Id="rId66" Target="notesSlides/notesSlide12.xml" Type="http://schemas.openxmlformats.org/officeDocument/2006/relationships/notesSlide"/><Relationship Id="rId67" Target="notesSlides/notesSlide13.xml" Type="http://schemas.openxmlformats.org/officeDocument/2006/relationships/notesSlide"/><Relationship Id="rId68" Target="notesSlides/notesSlide14.xml" Type="http://schemas.openxmlformats.org/officeDocument/2006/relationships/notesSlide"/><Relationship Id="rId69" Target="notesSlides/notesSlide15.xml" Type="http://schemas.openxmlformats.org/officeDocument/2006/relationships/notesSlide"/><Relationship Id="rId7" Target="fonts/font7.fntdata" Type="http://schemas.openxmlformats.org/officeDocument/2006/relationships/font"/><Relationship Id="rId70" Target="notesSlides/notesSlide16.xml" Type="http://schemas.openxmlformats.org/officeDocument/2006/relationships/notesSlide"/><Relationship Id="rId71" Target="notesSlides/notesSlide17.xml" Type="http://schemas.openxmlformats.org/officeDocument/2006/relationships/notesSlide"/><Relationship Id="rId72" Target="notesSlides/notesSlide18.xml" Type="http://schemas.openxmlformats.org/officeDocument/2006/relationships/notesSlide"/><Relationship Id="rId73" Target="notesSlides/notesSlide19.xml" Type="http://schemas.openxmlformats.org/officeDocument/2006/relationships/notesSlide"/><Relationship Id="rId74" Target="notesSlides/notesSlide20.xml" Type="http://schemas.openxmlformats.org/officeDocument/2006/relationships/notesSlide"/><Relationship Id="rId75" Target="notesSlides/notesSlide21.xml" Type="http://schemas.openxmlformats.org/officeDocument/2006/relationships/notesSlide"/><Relationship Id="rId76" Target="notesSlides/notesSlide22.xml" Type="http://schemas.openxmlformats.org/officeDocument/2006/relationships/notesSlide"/><Relationship Id="rId77" Target="notesSlides/notesSlide23.xml" Type="http://schemas.openxmlformats.org/officeDocument/2006/relationships/notesSlide"/><Relationship Id="rId78" Target="notesSlides/notesSlide24.xml" Type="http://schemas.openxmlformats.org/officeDocument/2006/relationships/notesSlide"/><Relationship Id="rId79" Target="notesSlides/notesSlide25.xml" Type="http://schemas.openxmlformats.org/officeDocument/2006/relationships/notesSlide"/><Relationship Id="rId8" Target="fonts/font8.fntdata" Type="http://schemas.openxmlformats.org/officeDocument/2006/relationships/font"/><Relationship Id="rId80" Target="notesSlides/notesSlide26.xml" Type="http://schemas.openxmlformats.org/officeDocument/2006/relationships/notesSlide"/><Relationship Id="rId81" Target="notesSlides/notesSlide27.xml" Type="http://schemas.openxmlformats.org/officeDocument/2006/relationships/notesSlide"/><Relationship Id="rId82" Target="notesSlides/notesSlide28.xml" Type="http://schemas.openxmlformats.org/officeDocument/2006/relationships/notesSlide"/><Relationship Id="rId83" Target="notesSlides/notesSlide29.xml" Type="http://schemas.openxmlformats.org/officeDocument/2006/relationships/notesSlide"/><Relationship Id="rId84" Target="notesSlides/notesSlide30.xml" Type="http://schemas.openxmlformats.org/officeDocument/2006/relationships/notesSlide"/><Relationship Id="rId85" Target="notesSlides/notesSlide31.xml" Type="http://schemas.openxmlformats.org/officeDocument/2006/relationships/notesSlide"/><Relationship Id="rId86" Target="notesSlides/notesSlide32.xml" Type="http://schemas.openxmlformats.org/officeDocument/2006/relationships/notesSlide"/><Relationship Id="rId87" Target="notesSlides/notesSlide33.xml" Type="http://schemas.openxmlformats.org/officeDocument/2006/relationships/notesSlide"/><Relationship Id="rId88" Target="notesSlides/notesSlide34.xml" Type="http://schemas.openxmlformats.org/officeDocument/2006/relationships/notesSlide"/><Relationship Id="rId89" Target="notesSlides/notesSlide35.xml" Type="http://schemas.openxmlformats.org/officeDocument/2006/relationships/notesSlide"/><Relationship Id="rId9" Target="fonts/font9.fntdata" Type="http://schemas.openxmlformats.org/officeDocument/2006/relationships/font"/><Relationship Id="rId90" Target="notesSlides/notesSlide36.xml" Type="http://schemas.openxmlformats.org/officeDocument/2006/relationships/notesSlide"/><Relationship Id="rId91" Target="notesSlides/notesSlide37.xml" Type="http://schemas.openxmlformats.org/officeDocument/2006/relationships/notesSlide"/><Relationship Id="rId92" Target="notesSlides/notesSlide38.xml" Type="http://schemas.openxmlformats.org/officeDocument/2006/relationships/notesSlide"/><Relationship Id="rId93" Target="notesSlides/notesSlide39.xml" Type="http://schemas.openxmlformats.org/officeDocument/2006/relationships/notesSlide"/><Relationship Id="rId94" Target="notesSlides/notesSlide40.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the CALS EOA?</a:t>
            </a:r>
          </a:p>
          <a:p>
            <a:r>
              <a:rPr lang="en-US"/>
              <a:t/>
            </a:r>
          </a:p>
          <a:p>
            <a:r>
              <a:rPr lang="en-US"/>
              <a:t>CALS is the Central Arkansas Library System</a:t>
            </a:r>
          </a:p>
          <a:p>
            <a:r>
              <a:rPr lang="en-US"/>
              <a:t/>
            </a:r>
          </a:p>
          <a:p>
            <a:r>
              <a:rPr lang="en-US"/>
              <a:t>EOA stands for </a:t>
            </a:r>
          </a:p>
          <a:p>
            <a:r>
              <a:rPr lang="en-US"/>
              <a:t>Encyclopedia of Arkansas</a:t>
            </a:r>
          </a:p>
          <a:p>
            <a:r>
              <a:rPr lang="en-US"/>
              <a:t/>
            </a:r>
          </a:p>
          <a:p>
            <a:r>
              <a:rPr lang="en-US"/>
              <a:t>encyclopediaofarkansas.net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Peruse our blog, </a:t>
            </a:r>
          </a:p>
          <a:p>
            <a:r>
              <a:rPr lang="en-US"/>
              <a:t>https://encyclopediaofarkansas.net/blog/</a:t>
            </a:r>
          </a:p>
          <a:p>
            <a:r>
              <a:rPr lang="en-US"/>
              <a:t/>
            </a:r>
          </a:p>
          <a:p>
            <a:r>
              <a:rPr lang="en-US"/>
              <a:t>Check out our Facebook page, https://www.facebook.com/cals.eoa/</a:t>
            </a:r>
          </a:p>
          <a:p>
            <a:r>
              <a:rPr lang="en-US"/>
              <a:t/>
            </a:r>
          </a:p>
          <a:p>
            <a:r>
              <a:rPr lang="en-US"/>
              <a:t>and don't forget to subscribe!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Peruse our blog, </a:t>
            </a:r>
          </a:p>
          <a:p>
            <a:r>
              <a:rPr lang="en-US"/>
              <a:t>https://encyclopediaofarkansas.net/blog/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Check out our Facebook page, https://www.facebook.com/cals.eoa/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don't forget to subscribe.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don't forget to subscribe.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viewing our site on a computer it'll look like this. </a:t>
            </a:r>
          </a:p>
          <a:p>
            <a:r>
              <a:rPr lang="en-US"/>
              <a:t/>
            </a:r>
          </a:p>
          <a:p>
            <a:r>
              <a:rPr lang="en-US"/>
              <a:t>The "Search" bar is conveniently located at the very 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sections will include "This Day in Arkansas History," "Browse," and "Photo of the Day."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scroll down you'll see the additional sections "Trending Entries" and "New and Updated."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continue scrolling down you'll see another chance to subscribe and, if you're not sure where to start, you'll see we have a link to our "Overview" entry.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viewing our site on a phone it'll look like this. </a:t>
            </a:r>
          </a:p>
          <a:p>
            <a:r>
              <a:rPr lang="en-US"/>
              <a:t/>
            </a:r>
          </a:p>
          <a:p>
            <a:r>
              <a:rPr lang="en-US"/>
              <a:t>The "Search" bar is still conveniently located at the top.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EOA went live in 2006 with approximately 700 entries and 900 pieces of media. Today the EOA has more than 7,000 entries and more than 14,000 pieces of media and is still growing!</a:t>
            </a:r>
          </a:p>
          <a:p>
            <a:r>
              <a:rPr lang="en-US"/>
              <a:t>1,664 authors have contributed thus far. Some authors write only 1 entry, while others have contributed over 300!</a:t>
            </a:r>
          </a:p>
          <a:p>
            <a:r>
              <a:rPr lang="en-US"/>
              <a:t>The EOA has surpassed arkansas.com as the number-one search result for many Arkansas-related inquiries.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sections will include "Browse," followed by: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Day in Arkansas History," and "Photo of the Day."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scroll down you'll see the additional sections "Trending Entries" and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"New and Updated."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continue scrolling down you'll see another chance to subscribe and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not sure where to start, you'll see we have a link to our "Overview" entry.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exploring the "Photo of the Day" section, it'll look a lot like this. There will be a main piece of media with a title and short caption as well as related entries off to the right.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exploring the "This Day in Arkansas History" section, it'll look a lot like this. There will be a title at the top of the entry as well as related media and entries off to the right.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two clickable search functions. We started with a small button in the top right but it was difficult to find for some of us so we added a larger search bar as well.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start typing in either search field, related entries will populate for you to click on. If these aren't what you're looking for, just hit "enter" to complete your search and view full results.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EOA receives hundreds of thousands of visits from all over the world every month. In 2022, for example, the EOA had 2,042,126 sessions, 1,689,041 users, and 3,274,241 page views.</a:t>
            </a:r>
          </a:p>
          <a:p>
            <a:r>
              <a:rPr lang="en-US"/>
              <a:t/>
            </a:r>
          </a:p>
          <a:p>
            <a:r>
              <a:rPr lang="en-US"/>
              <a:t>Top 15 visitors to the EOA after the US include: Canada, the United Kingdom, China, Australia, Russia, Germany, India, the Philippines, France, New Zealand, Ireland, the Netherlands, Sweden, Nigeria, and Brazil.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same will happen regardless of which "search" you click 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Along the top bar, you can hover over the "Browse" menu to view the drop down options, such as "All Entries."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Clicking "All Entries" will take you to a page that looks like this.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Along the top bar, you can hover over the "Browse" menu to view the drop down options, also including "All Media."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Clicking "All Media" will take you to a page that looks like this.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option along the top menu is "What's New."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Clicking on "What's New" </a:t>
            </a:r>
          </a:p>
          <a:p>
            <a:r>
              <a:rPr lang="en-US"/>
              <a:t>will take you to a page that looks like this. </a:t>
            </a:r>
          </a:p>
          <a:p>
            <a:r>
              <a:rPr lang="en-US"/>
              <a:t/>
            </a:r>
          </a:p>
          <a:p>
            <a:r>
              <a:rPr lang="en-US"/>
              <a:t>If you click on an individual entry title,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will be taken to that individual entry page. Again, you'll see the title of the entry and the body of the entry text taking up about two thirds of the page. Related media and links will be on the right hand side.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instance of words in BOLD text is another link to another entry.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interested in suggesting an entry or writing an entry, you can click on "Get Involved" to learn more. Or, just email "info@cals.org"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Top 15 most viewed entries for 2022 were: </a:t>
            </a:r>
          </a:p>
          <a:p>
            <a:r>
              <a:rPr lang="en-US"/>
              <a:t/>
            </a:r>
          </a:p>
          <a:p>
            <a:r>
              <a:rPr lang="en-US"/>
              <a:t>Sundown Towns</a:t>
            </a:r>
          </a:p>
          <a:p>
            <a:r>
              <a:rPr lang="en-US"/>
              <a:t>West Memphis Three</a:t>
            </a:r>
          </a:p>
          <a:p>
            <a:r>
              <a:rPr lang="en-US"/>
              <a:t>Elaine Massacre of 1919</a:t>
            </a:r>
          </a:p>
          <a:p>
            <a:r>
              <a:rPr lang="en-US"/>
              <a:t>Tony Alamo</a:t>
            </a:r>
          </a:p>
          <a:p>
            <a:r>
              <a:rPr lang="en-US"/>
              <a:t>Martha Mitchell</a:t>
            </a:r>
          </a:p>
          <a:p>
            <a:r>
              <a:rPr lang="en-US"/>
              <a:t>Ronald Gene Simmons</a:t>
            </a:r>
          </a:p>
          <a:p>
            <a:r>
              <a:rPr lang="en-US"/>
              <a:t>Little Rock Nine</a:t>
            </a:r>
          </a:p>
          <a:p>
            <a:r>
              <a:rPr lang="en-US"/>
              <a:t>Titan II Missile Explosion</a:t>
            </a:r>
          </a:p>
          <a:p>
            <a:r>
              <a:rPr lang="en-US"/>
              <a:t>Helen Spence</a:t>
            </a:r>
          </a:p>
          <a:p>
            <a:r>
              <a:rPr lang="en-US"/>
              <a:t>Jeff Keith</a:t>
            </a:r>
          </a:p>
          <a:p>
            <a:r>
              <a:rPr lang="en-US"/>
              <a:t>Duggar Family</a:t>
            </a:r>
          </a:p>
          <a:p>
            <a:r>
              <a:rPr lang="en-US"/>
              <a:t>Trail of Tears</a:t>
            </a:r>
          </a:p>
          <a:p>
            <a:r>
              <a:rPr lang="en-US"/>
              <a:t>One Drop Rule</a:t>
            </a:r>
          </a:p>
          <a:p>
            <a:r>
              <a:rPr lang="en-US"/>
              <a:t>Indian Mounds</a:t>
            </a:r>
          </a:p>
          <a:p>
            <a:r>
              <a:rPr lang="en-US"/>
              <a:t>Arkansas Black Hall of Fame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you have new or old photos to contribute? Send them to Media Editor Michael Keckhaver:</a:t>
            </a:r>
          </a:p>
          <a:p>
            <a:r>
              <a:rPr lang="en-US"/>
              <a:t>[ m k e c k h a v e r @ c a l s . o r g ] </a:t>
            </a:r>
          </a:p>
          <a:p>
            <a:r>
              <a:rPr lang="en-US"/>
              <a:t/>
            </a:r>
            <a:br>
              <a:rPr lang="en-US"/>
            </a:br>
            <a:r>
              <a:rPr lang="en-US"/>
              <a:t>Be sure to tell us all relevant info about the photo: what is in the photo, when was the photo taken, who is in the photo, and who took the photo. We look forward to publishing your photo!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Meet the Team (from left to right):</a:t>
            </a:r>
          </a:p>
          <a:p>
            <a:r>
              <a:rPr lang="en-US"/>
              <a:t/>
            </a:r>
          </a:p>
          <a:p>
            <a:r>
              <a:rPr lang="en-US"/>
              <a:t>Michael “Sterno” Keckhaver</a:t>
            </a:r>
          </a:p>
          <a:p>
            <a:r>
              <a:rPr lang="en-US"/>
              <a:t>Media Editor			</a:t>
            </a:r>
          </a:p>
          <a:p>
            <a:r>
              <a:rPr lang="en-US"/>
              <a:t/>
            </a:r>
          </a:p>
          <a:p>
            <a:r>
              <a:rPr lang="en-US"/>
              <a:t>Guy Lancaster   </a:t>
            </a:r>
          </a:p>
          <a:p>
            <a:r>
              <a:rPr lang="en-US"/>
              <a:t>Head Editor	</a:t>
            </a:r>
          </a:p>
          <a:p>
            <a:r>
              <a:rPr lang="en-US"/>
              <a:t/>
            </a:r>
          </a:p>
          <a:p>
            <a:r>
              <a:rPr lang="en-US"/>
              <a:t>Ali Welky        </a:t>
            </a:r>
          </a:p>
          <a:p>
            <a:r>
              <a:rPr lang="en-US"/>
              <a:t>Associate Editor      </a:t>
            </a:r>
          </a:p>
          <a:p>
            <a:r>
              <a:rPr lang="en-US"/>
              <a:t/>
            </a:r>
          </a:p>
          <a:p>
            <a:r>
              <a:rPr lang="en-US"/>
              <a:t>Mike Polston  	</a:t>
            </a:r>
          </a:p>
          <a:p>
            <a:r>
              <a:rPr lang="en-US"/>
              <a:t>Staff Historian	</a:t>
            </a:r>
          </a:p>
          <a:p>
            <a:r>
              <a:rPr lang="en-US"/>
              <a:t/>
            </a:r>
          </a:p>
          <a:p>
            <a:r>
              <a:rPr lang="en-US"/>
              <a:t>Jasmine Jobe</a:t>
            </a:r>
          </a:p>
          <a:p>
            <a:r>
              <a:rPr lang="en-US"/>
              <a:t>Editorial Assistant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Michael “Sterno” Keckhaver handles photography and all media-related tasks.</a:t>
            </a:r>
          </a:p>
          <a:p>
            <a:r>
              <a:rPr lang="en-US"/>
              <a:t/>
            </a:r>
          </a:p>
          <a:p>
            <a:r>
              <a:rPr lang="en-US"/>
              <a:t>Guy Lancaster handles initial editing, compiling queries, and database updates.</a:t>
            </a:r>
          </a:p>
          <a:p>
            <a:r>
              <a:rPr lang="en-US"/>
              <a:t/>
            </a:r>
          </a:p>
          <a:p>
            <a:r>
              <a:rPr lang="en-US"/>
              <a:t>Ali Welky handles final editing and proofreading as well as the EOA Facebook page.</a:t>
            </a:r>
          </a:p>
          <a:p>
            <a:r>
              <a:rPr lang="en-US"/>
              <a:t/>
            </a:r>
          </a:p>
          <a:p>
            <a:r>
              <a:rPr lang="en-US"/>
              <a:t>Mike Polston handles reviewing and fact checking.</a:t>
            </a:r>
          </a:p>
          <a:p>
            <a:r>
              <a:rPr lang="en-US"/>
              <a:t/>
            </a:r>
          </a:p>
          <a:p>
            <a:r>
              <a:rPr lang="en-US"/>
              <a:t>Jasmine Jobe handles correspondence and uploading.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EOA has everything you could ever need or want to research in Arkansas history:</a:t>
            </a:r>
          </a:p>
          <a:p>
            <a:r>
              <a:rPr lang="en-US"/>
              <a:t/>
            </a:r>
          </a:p>
          <a:p>
            <a:r>
              <a:rPr lang="en-US"/>
              <a:t>The Louisiana Purchase, the Civil War and Reconstruction, steamboats, WWI, WWII, Korean War, Operation Desert Storm.</a:t>
            </a:r>
          </a:p>
          <a:p>
            <a:r>
              <a:rPr lang="en-US"/>
              <a:t/>
            </a:r>
          </a:p>
          <a:p>
            <a:r>
              <a:rPr lang="en-US"/>
              <a:t>Legislature, politicians, judges, court cases, hospitals, doctors, religions and denominations, cultural groups, media, newspapers, radio stations, television stations.</a:t>
            </a:r>
          </a:p>
          <a:p>
            <a:r>
              <a:rPr lang="en-US"/>
              <a:t/>
            </a:r>
          </a:p>
          <a:p>
            <a:r>
              <a:rPr lang="en-US"/>
              <a:t>Racial violence, slavery, lynchings, Jim Crow laws, the civil rights movement of the 20th Century, historic preservation.</a:t>
            </a:r>
          </a:p>
          <a:p>
            <a:r>
              <a:rPr lang="en-US"/>
              <a:t/>
            </a:r>
          </a:p>
          <a:p>
            <a:r>
              <a:rPr lang="en-US"/>
              <a:t>The official state motto, nicknames, songs, instrument, mammal, insect, tree, flower, grain, rock, mineral, soil, AND MORE.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may be the top source on Arkansas history, but we also keep up with other subjects:</a:t>
            </a:r>
          </a:p>
          <a:p>
            <a:r>
              <a:rPr lang="en-US"/>
              <a:t/>
            </a:r>
          </a:p>
          <a:p>
            <a:r>
              <a:rPr lang="en-US"/>
              <a:t>Science, Geography, Environment, Climate, Natural Disasters</a:t>
            </a:r>
          </a:p>
          <a:p>
            <a:r>
              <a:rPr lang="en-US"/>
              <a:t/>
            </a:r>
          </a:p>
          <a:p>
            <a:r>
              <a:rPr lang="en-US"/>
              <a:t>Music, Movies, Books, Arts, Culture</a:t>
            </a:r>
          </a:p>
          <a:p>
            <a:r>
              <a:rPr lang="en-US"/>
              <a:t/>
            </a:r>
          </a:p>
          <a:p>
            <a:r>
              <a:rPr lang="en-US"/>
              <a:t>Festivals, State Parks, Restaurants, Museums, Schools, Cities, Towns</a:t>
            </a:r>
          </a:p>
          <a:p>
            <a:r>
              <a:rPr lang="en-US"/>
              <a:t/>
            </a:r>
          </a:p>
          <a:p>
            <a:r>
              <a:rPr lang="en-US"/>
              <a:t>Famous people with Arkansas connections, historic and current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work hard to keep all entries up to date, and we also keep up with current topics. </a:t>
            </a:r>
          </a:p>
          <a:p>
            <a:r>
              <a:rPr lang="en-US"/>
              <a:t/>
            </a:r>
          </a:p>
          <a:p>
            <a:r>
              <a:rPr lang="en-US"/>
              <a:t>We have entries on:</a:t>
            </a:r>
          </a:p>
          <a:p>
            <a:r>
              <a:rPr lang="en-US"/>
              <a:t>-Tornado Outbreak of 2023</a:t>
            </a:r>
          </a:p>
          <a:p>
            <a:r>
              <a:rPr lang="en-US"/>
              <a:t>-Flood of 2019</a:t>
            </a:r>
          </a:p>
          <a:p>
            <a:r>
              <a:rPr lang="en-US"/>
              <a:t>-COVID-19</a:t>
            </a:r>
          </a:p>
          <a:p>
            <a:r>
              <a:rPr lang="en-US"/>
              <a:t>-Black Lives Matter</a:t>
            </a:r>
          </a:p>
          <a:p>
            <a:r>
              <a:rPr lang="en-US"/>
              <a:t>-The reorganization of state government agencies</a:t>
            </a:r>
          </a:p>
          <a:p>
            <a:r>
              <a:rPr lang="en-US"/>
              <a:t>-Abortion</a:t>
            </a:r>
          </a:p>
          <a:p>
            <a:r>
              <a:rPr lang="en-US"/>
              <a:t>-LGBTQ+</a:t>
            </a:r>
          </a:p>
          <a:p>
            <a:r>
              <a:rPr lang="en-US"/>
              <a:t>-And many more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9.png" Type="http://schemas.openxmlformats.org/officeDocument/2006/relationships/image"/><Relationship Id="rId4" Target="../media/image10.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9.png" Type="http://schemas.openxmlformats.org/officeDocument/2006/relationships/image"/><Relationship Id="rId4" Target="../media/image10.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1.png" Type="http://schemas.openxmlformats.org/officeDocument/2006/relationships/image"/><Relationship Id="rId4" Target="../media/image1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2.png" Type="http://schemas.openxmlformats.org/officeDocument/2006/relationships/image"/><Relationship Id="rId4" Target="../media/image1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3.png" Type="http://schemas.openxmlformats.org/officeDocument/2006/relationships/image"/><Relationship Id="rId4" Target="../media/image10.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4.png" Type="http://schemas.openxmlformats.org/officeDocument/2006/relationships/image"/><Relationship Id="rId4" Target="../media/image10.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5.png" Type="http://schemas.openxmlformats.org/officeDocument/2006/relationships/image"/><Relationship Id="rId4" Target="../media/image10.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7.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8.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9.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0.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1.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25.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26.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29.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30.png" Type="http://schemas.openxmlformats.org/officeDocument/2006/relationships/image"/><Relationship Id="rId4" Target="../media/image28.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31.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32.png" Type="http://schemas.openxmlformats.org/officeDocument/2006/relationships/image"/><Relationship Id="rId4" Target="../media/image28.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33.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36.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37.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2286000" y="1787314"/>
            <a:ext cx="13716000" cy="6712371"/>
          </a:xfrm>
          <a:custGeom>
            <a:avLst/>
            <a:gdLst/>
            <a:ahLst/>
            <a:cxnLst/>
            <a:rect r="r" b="b" t="t" l="l"/>
            <a:pathLst>
              <a:path h="6712371" w="13716000">
                <a:moveTo>
                  <a:pt x="0" y="0"/>
                </a:moveTo>
                <a:lnTo>
                  <a:pt x="13716000" y="0"/>
                </a:lnTo>
                <a:lnTo>
                  <a:pt x="13716000" y="6712372"/>
                </a:lnTo>
                <a:lnTo>
                  <a:pt x="0" y="6712372"/>
                </a:lnTo>
                <a:lnTo>
                  <a:pt x="0" y="0"/>
                </a:lnTo>
                <a:close/>
              </a:path>
            </a:pathLst>
          </a:custGeom>
          <a:blipFill>
            <a:blip r:embed="rId2"/>
            <a:stretch>
              <a:fillRect l="0" t="0" r="0" b="0"/>
            </a:stretch>
          </a:blipFill>
        </p:spPr>
      </p:sp>
      <p:sp>
        <p:nvSpPr>
          <p:cNvPr name="TextBox 3" id="3"/>
          <p:cNvSpPr txBox="true"/>
          <p:nvPr/>
        </p:nvSpPr>
        <p:spPr>
          <a:xfrm rot="0">
            <a:off x="11470420" y="8677275"/>
            <a:ext cx="6272114" cy="1038225"/>
          </a:xfrm>
          <a:prstGeom prst="rect">
            <a:avLst/>
          </a:prstGeom>
        </p:spPr>
        <p:txBody>
          <a:bodyPr anchor="t" rtlCol="false" tIns="0" lIns="0" bIns="0" rIns="0">
            <a:spAutoFit/>
          </a:bodyPr>
          <a:lstStyle/>
          <a:p>
            <a:pPr algn="ctr">
              <a:lnSpc>
                <a:spcPts val="8400"/>
              </a:lnSpc>
            </a:pPr>
            <a:r>
              <a:rPr lang="en-US" sz="6000">
                <a:solidFill>
                  <a:srgbClr val="FFFFFF"/>
                </a:solidFill>
                <a:latin typeface="Brandon Grotesque"/>
              </a:rPr>
              <a:t>email: info@cals.org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5155558" y="2808618"/>
            <a:ext cx="7976885" cy="4422115"/>
          </a:xfrm>
          <a:prstGeom prst="rect">
            <a:avLst/>
          </a:prstGeom>
        </p:spPr>
        <p:txBody>
          <a:bodyPr anchor="t" rtlCol="false" tIns="0" lIns="0" bIns="0" rIns="0">
            <a:spAutoFit/>
          </a:bodyPr>
          <a:lstStyle/>
          <a:p>
            <a:pPr algn="just">
              <a:lnSpc>
                <a:spcPts val="17711"/>
              </a:lnSpc>
            </a:pPr>
            <a:r>
              <a:rPr lang="en-US" sz="12651">
                <a:solidFill>
                  <a:srgbClr val="FFFFFF"/>
                </a:solidFill>
                <a:latin typeface="Brandon Grotesque"/>
              </a:rPr>
              <a:t>keeping current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5155558" y="2808618"/>
            <a:ext cx="7976885" cy="4422115"/>
          </a:xfrm>
          <a:prstGeom prst="rect">
            <a:avLst/>
          </a:prstGeom>
        </p:spPr>
        <p:txBody>
          <a:bodyPr anchor="t" rtlCol="false" tIns="0" lIns="0" bIns="0" rIns="0">
            <a:spAutoFit/>
          </a:bodyPr>
          <a:lstStyle/>
          <a:p>
            <a:pPr algn="just">
              <a:lnSpc>
                <a:spcPts val="17711"/>
              </a:lnSpc>
            </a:pPr>
            <a:r>
              <a:rPr lang="en-US" sz="12651">
                <a:solidFill>
                  <a:srgbClr val="FFFFFF"/>
                </a:solidFill>
                <a:latin typeface="Brandon Grotesque"/>
              </a:rPr>
              <a:t>connect</a:t>
            </a:r>
          </a:p>
          <a:p>
            <a:pPr algn="just">
              <a:lnSpc>
                <a:spcPts val="17711"/>
              </a:lnSpc>
            </a:pPr>
            <a:r>
              <a:rPr lang="en-US" sz="12651">
                <a:solidFill>
                  <a:srgbClr val="FFFFFF"/>
                </a:solidFill>
                <a:latin typeface="Brandon Grotesque"/>
              </a:rPr>
              <a:t> with us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55058" r="60205" b="5146"/>
          <a:stretch>
            <a:fillRect/>
          </a:stretch>
        </p:blipFill>
        <p:spPr>
          <a:xfrm flipH="false" flipV="false">
            <a:off x="0" y="0"/>
            <a:ext cx="18288000" cy="10287000"/>
          </a:xfrm>
          <a:prstGeom prst="rect">
            <a:avLst/>
          </a:prstGeom>
        </p:spPr>
      </p:pic>
      <p:sp>
        <p:nvSpPr>
          <p:cNvPr name="Freeform 3" id="3"/>
          <p:cNvSpPr/>
          <p:nvPr/>
        </p:nvSpPr>
        <p:spPr>
          <a:xfrm flipH="false" flipV="false" rot="0">
            <a:off x="-1007435" y="4503815"/>
            <a:ext cx="4991986" cy="4991986"/>
          </a:xfrm>
          <a:custGeom>
            <a:avLst/>
            <a:gdLst/>
            <a:ahLst/>
            <a:cxnLst/>
            <a:rect r="r" b="b" t="t" l="l"/>
            <a:pathLst>
              <a:path h="4991986" w="4991986">
                <a:moveTo>
                  <a:pt x="0" y="0"/>
                </a:moveTo>
                <a:lnTo>
                  <a:pt x="4991986" y="0"/>
                </a:lnTo>
                <a:lnTo>
                  <a:pt x="4991986" y="4991986"/>
                </a:lnTo>
                <a:lnTo>
                  <a:pt x="0" y="49919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9384763" y="5902206"/>
            <a:ext cx="8272144" cy="3356094"/>
          </a:xfrm>
          <a:prstGeom prst="rect">
            <a:avLst/>
          </a:prstGeom>
        </p:spPr>
        <p:txBody>
          <a:bodyPr anchor="t" rtlCol="false" tIns="0" lIns="0" bIns="0" rIns="0">
            <a:spAutoFit/>
          </a:bodyPr>
          <a:lstStyle/>
          <a:p>
            <a:pPr algn="ctr">
              <a:lnSpc>
                <a:spcPts val="8934"/>
              </a:lnSpc>
            </a:pPr>
            <a:r>
              <a:rPr lang="en-US" sz="6381">
                <a:solidFill>
                  <a:srgbClr val="E45634"/>
                </a:solidFill>
                <a:latin typeface="Brandon Grotesque"/>
              </a:rPr>
              <a:t>BOTTOM LEFT CORNER OF OUR WEBSITE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60205" t="60205" r="0" b="0"/>
          <a:stretch>
            <a:fillRect/>
          </a:stretch>
        </p:blipFill>
        <p:spPr>
          <a:xfrm flipH="false" flipV="false">
            <a:off x="0" y="0"/>
            <a:ext cx="18288000" cy="10287000"/>
          </a:xfrm>
          <a:prstGeom prst="rect">
            <a:avLst/>
          </a:prstGeom>
        </p:spPr>
      </p:pic>
      <p:sp>
        <p:nvSpPr>
          <p:cNvPr name="Freeform 3" id="3"/>
          <p:cNvSpPr/>
          <p:nvPr/>
        </p:nvSpPr>
        <p:spPr>
          <a:xfrm flipH="false" flipV="false" rot="0">
            <a:off x="11627880" y="6592101"/>
            <a:ext cx="5332399" cy="5332399"/>
          </a:xfrm>
          <a:custGeom>
            <a:avLst/>
            <a:gdLst/>
            <a:ahLst/>
            <a:cxnLst/>
            <a:rect r="r" b="b" t="t" l="l"/>
            <a:pathLst>
              <a:path h="5332399" w="5332399">
                <a:moveTo>
                  <a:pt x="0" y="0"/>
                </a:moveTo>
                <a:lnTo>
                  <a:pt x="5332399" y="0"/>
                </a:lnTo>
                <a:lnTo>
                  <a:pt x="5332399" y="5332398"/>
                </a:lnTo>
                <a:lnTo>
                  <a:pt x="0" y="53323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057094" y="5661915"/>
            <a:ext cx="8272144" cy="3356094"/>
          </a:xfrm>
          <a:prstGeom prst="rect">
            <a:avLst/>
          </a:prstGeom>
        </p:spPr>
        <p:txBody>
          <a:bodyPr anchor="t" rtlCol="false" tIns="0" lIns="0" bIns="0" rIns="0">
            <a:spAutoFit/>
          </a:bodyPr>
          <a:lstStyle/>
          <a:p>
            <a:pPr algn="ctr">
              <a:lnSpc>
                <a:spcPts val="8934"/>
              </a:lnSpc>
            </a:pPr>
            <a:r>
              <a:rPr lang="en-US" sz="6381">
                <a:solidFill>
                  <a:srgbClr val="E45634"/>
                </a:solidFill>
                <a:latin typeface="Brandon Grotesque"/>
              </a:rPr>
              <a:t>BOTTOM RIGHT CORNER OF OUR WEBSITE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55058" r="60205" b="5146"/>
          <a:stretch>
            <a:fillRect/>
          </a:stretch>
        </p:blipFill>
        <p:spPr>
          <a:xfrm flipH="false" flipV="false">
            <a:off x="0" y="0"/>
            <a:ext cx="18288000" cy="10287000"/>
          </a:xfrm>
          <a:prstGeom prst="rect">
            <a:avLst/>
          </a:prstGeom>
        </p:spPr>
      </p:pic>
      <p:sp>
        <p:nvSpPr>
          <p:cNvPr name="Freeform 3" id="3"/>
          <p:cNvSpPr/>
          <p:nvPr/>
        </p:nvSpPr>
        <p:spPr>
          <a:xfrm flipH="false" flipV="false" rot="0">
            <a:off x="1028700" y="2781728"/>
            <a:ext cx="8356063" cy="8356063"/>
          </a:xfrm>
          <a:custGeom>
            <a:avLst/>
            <a:gdLst/>
            <a:ahLst/>
            <a:cxnLst/>
            <a:rect r="r" b="b" t="t" l="l"/>
            <a:pathLst>
              <a:path h="8356063" w="8356063">
                <a:moveTo>
                  <a:pt x="0" y="0"/>
                </a:moveTo>
                <a:lnTo>
                  <a:pt x="8356063" y="0"/>
                </a:lnTo>
                <a:lnTo>
                  <a:pt x="8356063" y="8356064"/>
                </a:lnTo>
                <a:lnTo>
                  <a:pt x="0" y="83560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9384763" y="5902206"/>
            <a:ext cx="8272144" cy="3356094"/>
          </a:xfrm>
          <a:prstGeom prst="rect">
            <a:avLst/>
          </a:prstGeom>
        </p:spPr>
        <p:txBody>
          <a:bodyPr anchor="t" rtlCol="false" tIns="0" lIns="0" bIns="0" rIns="0">
            <a:spAutoFit/>
          </a:bodyPr>
          <a:lstStyle/>
          <a:p>
            <a:pPr algn="ctr">
              <a:lnSpc>
                <a:spcPts val="8934"/>
              </a:lnSpc>
            </a:pPr>
            <a:r>
              <a:rPr lang="en-US" sz="6381">
                <a:solidFill>
                  <a:srgbClr val="E45634"/>
                </a:solidFill>
                <a:latin typeface="Brandon Grotesque"/>
              </a:rPr>
              <a:t>BOTTOM LEFT CORNER OF OUR WEBSITE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7457" t="55335" r="29854" b="1976"/>
          <a:stretch>
            <a:fillRect/>
          </a:stretch>
        </p:blipFill>
        <p:spPr>
          <a:xfrm flipH="false" flipV="false">
            <a:off x="0" y="0"/>
            <a:ext cx="18288000" cy="10287000"/>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a:off x="0" y="0"/>
            <a:ext cx="18288000" cy="10287000"/>
          </a:xfrm>
          <a:prstGeom prst="rect">
            <a:avLst/>
          </a:prstGeom>
        </p:spPr>
      </p:pic>
      <p:sp>
        <p:nvSpPr>
          <p:cNvPr name="Freeform 3" id="3"/>
          <p:cNvSpPr/>
          <p:nvPr/>
        </p:nvSpPr>
        <p:spPr>
          <a:xfrm flipH="false" flipV="false" rot="0">
            <a:off x="10340252" y="4914874"/>
            <a:ext cx="5424033" cy="1344613"/>
          </a:xfrm>
          <a:custGeom>
            <a:avLst/>
            <a:gdLst/>
            <a:ahLst/>
            <a:cxnLst/>
            <a:rect r="r" b="b" t="t" l="l"/>
            <a:pathLst>
              <a:path h="1344613" w="5424033">
                <a:moveTo>
                  <a:pt x="0" y="0"/>
                </a:moveTo>
                <a:lnTo>
                  <a:pt x="5424033" y="0"/>
                </a:lnTo>
                <a:lnTo>
                  <a:pt x="5424033" y="1344613"/>
                </a:lnTo>
                <a:lnTo>
                  <a:pt x="0" y="1344613"/>
                </a:lnTo>
                <a:lnTo>
                  <a:pt x="0" y="0"/>
                </a:lnTo>
                <a:close/>
              </a:path>
            </a:pathLst>
          </a:custGeom>
          <a:blipFill>
            <a:blip r:embed="rId4"/>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6257" t="33469" r="17211" b="0"/>
          <a:stretch>
            <a:fillRect/>
          </a:stretch>
        </p:blipFill>
        <p:spPr>
          <a:xfrm flipH="false" flipV="false">
            <a:off x="0" y="0"/>
            <a:ext cx="18288000" cy="10287000"/>
          </a:xfrm>
          <a:prstGeom prst="rect">
            <a:avLst/>
          </a:prstGeom>
        </p:spPr>
      </p:pic>
      <p:sp>
        <p:nvSpPr>
          <p:cNvPr name="Freeform 3" id="3"/>
          <p:cNvSpPr/>
          <p:nvPr/>
        </p:nvSpPr>
        <p:spPr>
          <a:xfrm flipH="false" flipV="false" rot="0">
            <a:off x="473089" y="4645464"/>
            <a:ext cx="5424033" cy="1344613"/>
          </a:xfrm>
          <a:custGeom>
            <a:avLst/>
            <a:gdLst/>
            <a:ahLst/>
            <a:cxnLst/>
            <a:rect r="r" b="b" t="t" l="l"/>
            <a:pathLst>
              <a:path h="1344613" w="5424033">
                <a:moveTo>
                  <a:pt x="0" y="0"/>
                </a:moveTo>
                <a:lnTo>
                  <a:pt x="5424033" y="0"/>
                </a:lnTo>
                <a:lnTo>
                  <a:pt x="5424033" y="1344613"/>
                </a:lnTo>
                <a:lnTo>
                  <a:pt x="0" y="1344613"/>
                </a:lnTo>
                <a:lnTo>
                  <a:pt x="0" y="0"/>
                </a:lnTo>
                <a:close/>
              </a:path>
            </a:pathLst>
          </a:custGeom>
          <a:blipFill>
            <a:blip r:embed="rId4"/>
            <a:stretch>
              <a:fillRect l="0" t="0" r="0" b="0"/>
            </a:stretch>
          </a:blipFill>
        </p:spPr>
      </p:sp>
      <p:sp>
        <p:nvSpPr>
          <p:cNvPr name="Freeform 4" id="4"/>
          <p:cNvSpPr/>
          <p:nvPr/>
        </p:nvSpPr>
        <p:spPr>
          <a:xfrm flipH="false" flipV="false" rot="0">
            <a:off x="6484024" y="4845578"/>
            <a:ext cx="4703008" cy="1165872"/>
          </a:xfrm>
          <a:custGeom>
            <a:avLst/>
            <a:gdLst/>
            <a:ahLst/>
            <a:cxnLst/>
            <a:rect r="r" b="b" t="t" l="l"/>
            <a:pathLst>
              <a:path h="1165872" w="4703008">
                <a:moveTo>
                  <a:pt x="0" y="0"/>
                </a:moveTo>
                <a:lnTo>
                  <a:pt x="4703008" y="0"/>
                </a:lnTo>
                <a:lnTo>
                  <a:pt x="4703008" y="1165871"/>
                </a:lnTo>
                <a:lnTo>
                  <a:pt x="0" y="1165871"/>
                </a:lnTo>
                <a:lnTo>
                  <a:pt x="0" y="0"/>
                </a:lnTo>
                <a:close/>
              </a:path>
            </a:pathLst>
          </a:custGeom>
          <a:blipFill>
            <a:blip r:embed="rId4"/>
            <a:stretch>
              <a:fillRect l="0" t="0" r="0" b="0"/>
            </a:stretch>
          </a:blipFill>
        </p:spPr>
      </p:sp>
      <p:sp>
        <p:nvSpPr>
          <p:cNvPr name="Freeform 5" id="5"/>
          <p:cNvSpPr/>
          <p:nvPr/>
        </p:nvSpPr>
        <p:spPr>
          <a:xfrm flipH="false" flipV="false" rot="0">
            <a:off x="11591148" y="4645464"/>
            <a:ext cx="6231272" cy="1544727"/>
          </a:xfrm>
          <a:custGeom>
            <a:avLst/>
            <a:gdLst/>
            <a:ahLst/>
            <a:cxnLst/>
            <a:rect r="r" b="b" t="t" l="l"/>
            <a:pathLst>
              <a:path h="1544727" w="6231272">
                <a:moveTo>
                  <a:pt x="0" y="0"/>
                </a:moveTo>
                <a:lnTo>
                  <a:pt x="6231272" y="0"/>
                </a:lnTo>
                <a:lnTo>
                  <a:pt x="6231272" y="1544727"/>
                </a:lnTo>
                <a:lnTo>
                  <a:pt x="0" y="1544727"/>
                </a:lnTo>
                <a:lnTo>
                  <a:pt x="0" y="0"/>
                </a:lnTo>
                <a:close/>
              </a:path>
            </a:pathLst>
          </a:custGeom>
          <a:blipFill>
            <a:blip r:embed="rId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a:off x="0" y="0"/>
            <a:ext cx="18288000" cy="10287000"/>
          </a:xfrm>
          <a:prstGeom prst="rect">
            <a:avLst/>
          </a:prstGeom>
        </p:spPr>
      </p:pic>
      <p:sp>
        <p:nvSpPr>
          <p:cNvPr name="Freeform 3" id="3"/>
          <p:cNvSpPr/>
          <p:nvPr/>
        </p:nvSpPr>
        <p:spPr>
          <a:xfrm flipH="false" flipV="false" rot="0">
            <a:off x="2416243" y="2692237"/>
            <a:ext cx="3962420" cy="982281"/>
          </a:xfrm>
          <a:custGeom>
            <a:avLst/>
            <a:gdLst/>
            <a:ahLst/>
            <a:cxnLst/>
            <a:rect r="r" b="b" t="t" l="l"/>
            <a:pathLst>
              <a:path h="982281" w="3962420">
                <a:moveTo>
                  <a:pt x="0" y="0"/>
                </a:moveTo>
                <a:lnTo>
                  <a:pt x="3962420" y="0"/>
                </a:lnTo>
                <a:lnTo>
                  <a:pt x="3962420" y="982280"/>
                </a:lnTo>
                <a:lnTo>
                  <a:pt x="0" y="982280"/>
                </a:lnTo>
                <a:lnTo>
                  <a:pt x="0" y="0"/>
                </a:lnTo>
                <a:close/>
              </a:path>
            </a:pathLst>
          </a:custGeom>
          <a:blipFill>
            <a:blip r:embed="rId4"/>
            <a:stretch>
              <a:fillRect l="0" t="0" r="0" b="0"/>
            </a:stretch>
          </a:blipFill>
        </p:spPr>
      </p:sp>
      <p:sp>
        <p:nvSpPr>
          <p:cNvPr name="Freeform 4" id="4"/>
          <p:cNvSpPr/>
          <p:nvPr/>
        </p:nvSpPr>
        <p:spPr>
          <a:xfrm flipH="false" flipV="false" rot="0">
            <a:off x="2416243" y="7848278"/>
            <a:ext cx="3962420" cy="982281"/>
          </a:xfrm>
          <a:custGeom>
            <a:avLst/>
            <a:gdLst/>
            <a:ahLst/>
            <a:cxnLst/>
            <a:rect r="r" b="b" t="t" l="l"/>
            <a:pathLst>
              <a:path h="982281" w="3962420">
                <a:moveTo>
                  <a:pt x="0" y="0"/>
                </a:moveTo>
                <a:lnTo>
                  <a:pt x="3962420" y="0"/>
                </a:lnTo>
                <a:lnTo>
                  <a:pt x="3962420" y="982281"/>
                </a:lnTo>
                <a:lnTo>
                  <a:pt x="0" y="982281"/>
                </a:lnTo>
                <a:lnTo>
                  <a:pt x="0" y="0"/>
                </a:lnTo>
                <a:close/>
              </a:path>
            </a:pathLst>
          </a:custGeom>
          <a:blipFill>
            <a:blip r:embed="rId4"/>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a:off x="0" y="0"/>
            <a:ext cx="18288000" cy="10287000"/>
          </a:xfrm>
          <a:prstGeom prst="rect">
            <a:avLst/>
          </a:prstGeom>
        </p:spPr>
      </p:pic>
      <p:sp>
        <p:nvSpPr>
          <p:cNvPr name="Freeform 3" id="3"/>
          <p:cNvSpPr/>
          <p:nvPr/>
        </p:nvSpPr>
        <p:spPr>
          <a:xfrm flipH="false" flipV="false" rot="0">
            <a:off x="6008224" y="4425316"/>
            <a:ext cx="5794165" cy="1436369"/>
          </a:xfrm>
          <a:custGeom>
            <a:avLst/>
            <a:gdLst/>
            <a:ahLst/>
            <a:cxnLst/>
            <a:rect r="r" b="b" t="t" l="l"/>
            <a:pathLst>
              <a:path h="1436369" w="5794165">
                <a:moveTo>
                  <a:pt x="0" y="0"/>
                </a:moveTo>
                <a:lnTo>
                  <a:pt x="5794165" y="0"/>
                </a:lnTo>
                <a:lnTo>
                  <a:pt x="5794165" y="1436368"/>
                </a:lnTo>
                <a:lnTo>
                  <a:pt x="0" y="1436368"/>
                </a:lnTo>
                <a:lnTo>
                  <a:pt x="0" y="0"/>
                </a:lnTo>
                <a:close/>
              </a:path>
            </a:pathLst>
          </a:custGeom>
          <a:blipFill>
            <a:blip r:embed="rId4"/>
            <a:stretch>
              <a:fillRect l="0" t="0" r="0" b="0"/>
            </a:stretch>
          </a:blipFill>
        </p:spPr>
      </p:sp>
      <p:sp>
        <p:nvSpPr>
          <p:cNvPr name="Freeform 4" id="4"/>
          <p:cNvSpPr/>
          <p:nvPr/>
        </p:nvSpPr>
        <p:spPr>
          <a:xfrm flipH="false" flipV="false" rot="0">
            <a:off x="7857340" y="8914785"/>
            <a:ext cx="4414882" cy="1094446"/>
          </a:xfrm>
          <a:custGeom>
            <a:avLst/>
            <a:gdLst/>
            <a:ahLst/>
            <a:cxnLst/>
            <a:rect r="r" b="b" t="t" l="l"/>
            <a:pathLst>
              <a:path h="1094446" w="4414882">
                <a:moveTo>
                  <a:pt x="0" y="0"/>
                </a:moveTo>
                <a:lnTo>
                  <a:pt x="4414882" y="0"/>
                </a:lnTo>
                <a:lnTo>
                  <a:pt x="4414882" y="1094445"/>
                </a:lnTo>
                <a:lnTo>
                  <a:pt x="0" y="1094445"/>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3891020"/>
            <a:ext cx="18288000" cy="2257311"/>
          </a:xfrm>
          <a:prstGeom prst="rect">
            <a:avLst/>
          </a:prstGeom>
        </p:spPr>
        <p:txBody>
          <a:bodyPr anchor="t" rtlCol="false" tIns="0" lIns="0" bIns="0" rIns="0">
            <a:spAutoFit/>
          </a:bodyPr>
          <a:lstStyle/>
          <a:p>
            <a:pPr algn="ctr">
              <a:lnSpc>
                <a:spcPts val="18461"/>
              </a:lnSpc>
            </a:pPr>
            <a:r>
              <a:rPr lang="en-US" sz="13186">
                <a:solidFill>
                  <a:srgbClr val="FFFFFF"/>
                </a:solidFill>
                <a:latin typeface="Brandon Grotesque"/>
              </a:rPr>
              <a:t>encyclopediaofarkansas.net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1028700"/>
            <a:ext cx="18288000" cy="7107420"/>
          </a:xfrm>
          <a:custGeom>
            <a:avLst/>
            <a:gdLst/>
            <a:ahLst/>
            <a:cxnLst/>
            <a:rect r="r" b="b" t="t" l="l"/>
            <a:pathLst>
              <a:path h="7107420" w="18288000">
                <a:moveTo>
                  <a:pt x="0" y="0"/>
                </a:moveTo>
                <a:lnTo>
                  <a:pt x="18288000" y="0"/>
                </a:lnTo>
                <a:lnTo>
                  <a:pt x="18288000" y="7107420"/>
                </a:lnTo>
                <a:lnTo>
                  <a:pt x="0" y="7107420"/>
                </a:lnTo>
                <a:lnTo>
                  <a:pt x="0" y="0"/>
                </a:lnTo>
                <a:close/>
              </a:path>
            </a:pathLst>
          </a:custGeom>
          <a:blipFill>
            <a:blip r:embed="rId3"/>
            <a:stretch>
              <a:fillRect l="0" t="-50332" r="-3866" b="0"/>
            </a:stretch>
          </a:blipFill>
        </p:spPr>
      </p:sp>
      <p:sp>
        <p:nvSpPr>
          <p:cNvPr name="Freeform 3" id="3"/>
          <p:cNvSpPr/>
          <p:nvPr/>
        </p:nvSpPr>
        <p:spPr>
          <a:xfrm flipH="false" flipV="false" rot="0">
            <a:off x="4726670" y="7428956"/>
            <a:ext cx="9486938" cy="2351804"/>
          </a:xfrm>
          <a:custGeom>
            <a:avLst/>
            <a:gdLst/>
            <a:ahLst/>
            <a:cxnLst/>
            <a:rect r="r" b="b" t="t" l="l"/>
            <a:pathLst>
              <a:path h="2351804" w="9486938">
                <a:moveTo>
                  <a:pt x="0" y="0"/>
                </a:moveTo>
                <a:lnTo>
                  <a:pt x="9486939" y="0"/>
                </a:lnTo>
                <a:lnTo>
                  <a:pt x="9486939" y="2351804"/>
                </a:lnTo>
                <a:lnTo>
                  <a:pt x="0" y="2351804"/>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1028700"/>
            <a:ext cx="18288000" cy="8434450"/>
          </a:xfrm>
          <a:custGeom>
            <a:avLst/>
            <a:gdLst/>
            <a:ahLst/>
            <a:cxnLst/>
            <a:rect r="r" b="b" t="t" l="l"/>
            <a:pathLst>
              <a:path h="8434450" w="18288000">
                <a:moveTo>
                  <a:pt x="0" y="0"/>
                </a:moveTo>
                <a:lnTo>
                  <a:pt x="18288000" y="0"/>
                </a:lnTo>
                <a:lnTo>
                  <a:pt x="18288000" y="8434450"/>
                </a:lnTo>
                <a:lnTo>
                  <a:pt x="0" y="8434450"/>
                </a:lnTo>
                <a:lnTo>
                  <a:pt x="0" y="0"/>
                </a:lnTo>
                <a:close/>
              </a:path>
            </a:pathLst>
          </a:custGeom>
          <a:blipFill>
            <a:blip r:embed="rId3"/>
            <a:stretch>
              <a:fillRect l="0" t="-23834" r="-1533" b="0"/>
            </a:stretch>
          </a:blipFill>
        </p:spPr>
      </p:sp>
      <p:sp>
        <p:nvSpPr>
          <p:cNvPr name="Freeform 3" id="3"/>
          <p:cNvSpPr/>
          <p:nvPr/>
        </p:nvSpPr>
        <p:spPr>
          <a:xfrm flipH="false" flipV="false" rot="0">
            <a:off x="4371508" y="3878900"/>
            <a:ext cx="10202538" cy="2529201"/>
          </a:xfrm>
          <a:custGeom>
            <a:avLst/>
            <a:gdLst/>
            <a:ahLst/>
            <a:cxnLst/>
            <a:rect r="r" b="b" t="t" l="l"/>
            <a:pathLst>
              <a:path h="2529201" w="10202538">
                <a:moveTo>
                  <a:pt x="0" y="0"/>
                </a:moveTo>
                <a:lnTo>
                  <a:pt x="10202538" y="0"/>
                </a:lnTo>
                <a:lnTo>
                  <a:pt x="10202538" y="2529200"/>
                </a:lnTo>
                <a:lnTo>
                  <a:pt x="0" y="2529200"/>
                </a:lnTo>
                <a:lnTo>
                  <a:pt x="0" y="0"/>
                </a:lnTo>
                <a:close/>
              </a:path>
            </a:pathLst>
          </a:custGeom>
          <a:blipFill>
            <a:blip r:embed="rId4"/>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2096443"/>
            <a:ext cx="18288000" cy="6850727"/>
          </a:xfrm>
          <a:custGeom>
            <a:avLst/>
            <a:gdLst/>
            <a:ahLst/>
            <a:cxnLst/>
            <a:rect r="r" b="b" t="t" l="l"/>
            <a:pathLst>
              <a:path h="6850727" w="18288000">
                <a:moveTo>
                  <a:pt x="0" y="0"/>
                </a:moveTo>
                <a:lnTo>
                  <a:pt x="18288000" y="0"/>
                </a:lnTo>
                <a:lnTo>
                  <a:pt x="18288000" y="6850727"/>
                </a:lnTo>
                <a:lnTo>
                  <a:pt x="0" y="6850727"/>
                </a:lnTo>
                <a:lnTo>
                  <a:pt x="0" y="0"/>
                </a:lnTo>
                <a:close/>
              </a:path>
            </a:pathLst>
          </a:custGeom>
          <a:blipFill>
            <a:blip r:embed="rId3"/>
            <a:stretch>
              <a:fillRect l="0" t="-53246" r="-2055" b="0"/>
            </a:stretch>
          </a:blipFill>
        </p:spPr>
      </p:sp>
      <p:sp>
        <p:nvSpPr>
          <p:cNvPr name="Freeform 3" id="3"/>
          <p:cNvSpPr/>
          <p:nvPr/>
        </p:nvSpPr>
        <p:spPr>
          <a:xfrm flipH="false" flipV="false" rot="0">
            <a:off x="0" y="2614299"/>
            <a:ext cx="9382785" cy="2325984"/>
          </a:xfrm>
          <a:custGeom>
            <a:avLst/>
            <a:gdLst/>
            <a:ahLst/>
            <a:cxnLst/>
            <a:rect r="r" b="b" t="t" l="l"/>
            <a:pathLst>
              <a:path h="2325984" w="9382785">
                <a:moveTo>
                  <a:pt x="0" y="0"/>
                </a:moveTo>
                <a:lnTo>
                  <a:pt x="9382785" y="0"/>
                </a:lnTo>
                <a:lnTo>
                  <a:pt x="9382785" y="2325985"/>
                </a:lnTo>
                <a:lnTo>
                  <a:pt x="0" y="2325985"/>
                </a:lnTo>
                <a:lnTo>
                  <a:pt x="0" y="0"/>
                </a:lnTo>
                <a:close/>
              </a:path>
            </a:pathLst>
          </a:custGeom>
          <a:blipFill>
            <a:blip r:embed="rId4"/>
            <a:stretch>
              <a:fillRect l="0" t="0" r="0" b="0"/>
            </a:stretch>
          </a:blipFill>
        </p:spPr>
      </p:sp>
      <p:sp>
        <p:nvSpPr>
          <p:cNvPr name="Freeform 4" id="4"/>
          <p:cNvSpPr/>
          <p:nvPr/>
        </p:nvSpPr>
        <p:spPr>
          <a:xfrm flipH="false" flipV="false" rot="0">
            <a:off x="9636243" y="2614299"/>
            <a:ext cx="8651757" cy="2144763"/>
          </a:xfrm>
          <a:custGeom>
            <a:avLst/>
            <a:gdLst/>
            <a:ahLst/>
            <a:cxnLst/>
            <a:rect r="r" b="b" t="t" l="l"/>
            <a:pathLst>
              <a:path h="2144763" w="8651757">
                <a:moveTo>
                  <a:pt x="0" y="0"/>
                </a:moveTo>
                <a:lnTo>
                  <a:pt x="8651757" y="0"/>
                </a:lnTo>
                <a:lnTo>
                  <a:pt x="8651757" y="2144764"/>
                </a:lnTo>
                <a:lnTo>
                  <a:pt x="0" y="2144764"/>
                </a:lnTo>
                <a:lnTo>
                  <a:pt x="0" y="0"/>
                </a:lnTo>
                <a:close/>
              </a:path>
            </a:pathLst>
          </a:custGeom>
          <a:blipFill>
            <a:blip r:embed="rId4"/>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2092341"/>
            <a:ext cx="18288000" cy="6854829"/>
          </a:xfrm>
          <a:custGeom>
            <a:avLst/>
            <a:gdLst/>
            <a:ahLst/>
            <a:cxnLst/>
            <a:rect r="r" b="b" t="t" l="l"/>
            <a:pathLst>
              <a:path h="6854829" w="18288000">
                <a:moveTo>
                  <a:pt x="0" y="0"/>
                </a:moveTo>
                <a:lnTo>
                  <a:pt x="18288000" y="0"/>
                </a:lnTo>
                <a:lnTo>
                  <a:pt x="18288000" y="6854829"/>
                </a:lnTo>
                <a:lnTo>
                  <a:pt x="0" y="6854829"/>
                </a:lnTo>
                <a:lnTo>
                  <a:pt x="0" y="0"/>
                </a:lnTo>
                <a:close/>
              </a:path>
            </a:pathLst>
          </a:custGeom>
          <a:blipFill>
            <a:blip r:embed="rId3"/>
            <a:stretch>
              <a:fillRect l="0" t="-53246" r="-2116"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2002737"/>
            <a:ext cx="18288000" cy="6944433"/>
          </a:xfrm>
          <a:custGeom>
            <a:avLst/>
            <a:gdLst/>
            <a:ahLst/>
            <a:cxnLst/>
            <a:rect r="r" b="b" t="t" l="l"/>
            <a:pathLst>
              <a:path h="6944433" w="18288000">
                <a:moveTo>
                  <a:pt x="0" y="0"/>
                </a:moveTo>
                <a:lnTo>
                  <a:pt x="18288000" y="0"/>
                </a:lnTo>
                <a:lnTo>
                  <a:pt x="18288000" y="6944433"/>
                </a:lnTo>
                <a:lnTo>
                  <a:pt x="0" y="6944433"/>
                </a:lnTo>
                <a:lnTo>
                  <a:pt x="0" y="0"/>
                </a:lnTo>
                <a:close/>
              </a:path>
            </a:pathLst>
          </a:custGeom>
          <a:blipFill>
            <a:blip r:embed="rId3"/>
            <a:stretch>
              <a:fillRect l="0" t="-50812" r="-1808"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2375701"/>
            <a:ext cx="18288000" cy="6211032"/>
          </a:xfrm>
          <a:custGeom>
            <a:avLst/>
            <a:gdLst/>
            <a:ahLst/>
            <a:cxnLst/>
            <a:rect r="r" b="b" t="t" l="l"/>
            <a:pathLst>
              <a:path h="6211032" w="18288000">
                <a:moveTo>
                  <a:pt x="0" y="0"/>
                </a:moveTo>
                <a:lnTo>
                  <a:pt x="18288000" y="0"/>
                </a:lnTo>
                <a:lnTo>
                  <a:pt x="18288000" y="6211032"/>
                </a:lnTo>
                <a:lnTo>
                  <a:pt x="0" y="6211032"/>
                </a:lnTo>
                <a:lnTo>
                  <a:pt x="0" y="0"/>
                </a:lnTo>
                <a:close/>
              </a:path>
            </a:pathLst>
          </a:custGeom>
          <a:blipFill>
            <a:blip r:embed="rId3"/>
            <a:stretch>
              <a:fillRect l="-306" t="-63089" r="-3060" b="-8111"/>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2269669"/>
            <a:ext cx="18288000" cy="6357112"/>
          </a:xfrm>
          <a:custGeom>
            <a:avLst/>
            <a:gdLst/>
            <a:ahLst/>
            <a:cxnLst/>
            <a:rect r="r" b="b" t="t" l="l"/>
            <a:pathLst>
              <a:path h="6357112" w="18288000">
                <a:moveTo>
                  <a:pt x="0" y="0"/>
                </a:moveTo>
                <a:lnTo>
                  <a:pt x="18288000" y="0"/>
                </a:lnTo>
                <a:lnTo>
                  <a:pt x="18288000" y="6357112"/>
                </a:lnTo>
                <a:lnTo>
                  <a:pt x="0" y="6357112"/>
                </a:lnTo>
                <a:lnTo>
                  <a:pt x="0" y="0"/>
                </a:lnTo>
                <a:close/>
              </a:path>
            </a:pathLst>
          </a:custGeom>
          <a:blipFill>
            <a:blip r:embed="rId3"/>
            <a:stretch>
              <a:fillRect l="0" t="-58284" r="-2116" b="-6959"/>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a:off x="0" y="0"/>
            <a:ext cx="18288000" cy="10287000"/>
          </a:xfrm>
          <a:prstGeom prst="rect">
            <a:avLst/>
          </a:prstGeom>
        </p:spPr>
      </p:pic>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a:off x="0" y="0"/>
            <a:ext cx="18288000" cy="10287000"/>
          </a:xfrm>
          <a:prstGeom prst="rect">
            <a:avLst/>
          </a:prstGeom>
        </p:spPr>
      </p:pic>
      <p:sp>
        <p:nvSpPr>
          <p:cNvPr name="Freeform 3" id="3"/>
          <p:cNvSpPr/>
          <p:nvPr/>
        </p:nvSpPr>
        <p:spPr>
          <a:xfrm flipH="false" flipV="false" rot="0">
            <a:off x="16645859" y="1372559"/>
            <a:ext cx="1642141" cy="1566640"/>
          </a:xfrm>
          <a:custGeom>
            <a:avLst/>
            <a:gdLst/>
            <a:ahLst/>
            <a:cxnLst/>
            <a:rect r="r" b="b" t="t" l="l"/>
            <a:pathLst>
              <a:path h="1566640" w="1642141">
                <a:moveTo>
                  <a:pt x="0" y="0"/>
                </a:moveTo>
                <a:lnTo>
                  <a:pt x="1642141" y="0"/>
                </a:lnTo>
                <a:lnTo>
                  <a:pt x="1642141" y="1566640"/>
                </a:lnTo>
                <a:lnTo>
                  <a:pt x="0" y="1566640"/>
                </a:lnTo>
                <a:lnTo>
                  <a:pt x="0" y="0"/>
                </a:lnTo>
                <a:close/>
              </a:path>
            </a:pathLst>
          </a:custGeom>
          <a:blipFill>
            <a:blip r:embed="rId4"/>
            <a:stretch>
              <a:fillRect l="0" t="0" r="0" b="0"/>
            </a:stretch>
          </a:blipFill>
        </p:spPr>
      </p:sp>
      <p:sp>
        <p:nvSpPr>
          <p:cNvPr name="Freeform 4" id="4"/>
          <p:cNvSpPr/>
          <p:nvPr/>
        </p:nvSpPr>
        <p:spPr>
          <a:xfrm flipH="false" flipV="false" rot="0">
            <a:off x="9496965" y="4085797"/>
            <a:ext cx="6687136" cy="1726383"/>
          </a:xfrm>
          <a:custGeom>
            <a:avLst/>
            <a:gdLst/>
            <a:ahLst/>
            <a:cxnLst/>
            <a:rect r="r" b="b" t="t" l="l"/>
            <a:pathLst>
              <a:path h="1726383" w="6687136">
                <a:moveTo>
                  <a:pt x="0" y="0"/>
                </a:moveTo>
                <a:lnTo>
                  <a:pt x="6687136" y="0"/>
                </a:lnTo>
                <a:lnTo>
                  <a:pt x="6687136" y="1726383"/>
                </a:lnTo>
                <a:lnTo>
                  <a:pt x="0" y="1726383"/>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6183915" y="3891020"/>
            <a:ext cx="5920169" cy="2257311"/>
          </a:xfrm>
          <a:prstGeom prst="rect">
            <a:avLst/>
          </a:prstGeom>
        </p:spPr>
        <p:txBody>
          <a:bodyPr anchor="t" rtlCol="false" tIns="0" lIns="0" bIns="0" rIns="0">
            <a:spAutoFit/>
          </a:bodyPr>
          <a:lstStyle/>
          <a:p>
            <a:pPr algn="ctr">
              <a:lnSpc>
                <a:spcPts val="18461"/>
              </a:lnSpc>
            </a:pPr>
            <a:r>
              <a:rPr lang="en-US" sz="13186">
                <a:solidFill>
                  <a:srgbClr val="FFFFFF"/>
                </a:solidFill>
                <a:latin typeface="Brandon Grotesque"/>
              </a:rPr>
              <a:t>fun facts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1383751" y="215734"/>
            <a:ext cx="15520499" cy="9855532"/>
          </a:xfrm>
          <a:custGeom>
            <a:avLst/>
            <a:gdLst/>
            <a:ahLst/>
            <a:cxnLst/>
            <a:rect r="r" b="b" t="t" l="l"/>
            <a:pathLst>
              <a:path h="9855532" w="15520499">
                <a:moveTo>
                  <a:pt x="0" y="0"/>
                </a:moveTo>
                <a:lnTo>
                  <a:pt x="15520498" y="0"/>
                </a:lnTo>
                <a:lnTo>
                  <a:pt x="15520498" y="9855532"/>
                </a:lnTo>
                <a:lnTo>
                  <a:pt x="0" y="9855532"/>
                </a:lnTo>
                <a:lnTo>
                  <a:pt x="0" y="0"/>
                </a:lnTo>
                <a:close/>
              </a:path>
            </a:pathLst>
          </a:custGeom>
          <a:blipFill>
            <a:blip r:embed="rId3"/>
            <a:stretch>
              <a:fillRect l="-116556" t="-37584" r="-3885" b="-57688"/>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3907939" y="0"/>
            <a:ext cx="10195956" cy="10287000"/>
          </a:xfrm>
          <a:custGeom>
            <a:avLst/>
            <a:gdLst/>
            <a:ahLst/>
            <a:cxnLst/>
            <a:rect r="r" b="b" t="t" l="l"/>
            <a:pathLst>
              <a:path h="10287000" w="10195956">
                <a:moveTo>
                  <a:pt x="0" y="0"/>
                </a:moveTo>
                <a:lnTo>
                  <a:pt x="10195956" y="0"/>
                </a:lnTo>
                <a:lnTo>
                  <a:pt x="10195956" y="10287000"/>
                </a:lnTo>
                <a:lnTo>
                  <a:pt x="0" y="10287000"/>
                </a:lnTo>
                <a:lnTo>
                  <a:pt x="0" y="0"/>
                </a:lnTo>
                <a:close/>
              </a:path>
            </a:pathLst>
          </a:custGeom>
          <a:blipFill>
            <a:blip r:embed="rId3"/>
            <a:stretch>
              <a:fillRect l="-136335" t="-52019" r="-36335"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073693" cy="14358709"/>
          </a:xfrm>
          <a:custGeom>
            <a:avLst/>
            <a:gdLst/>
            <a:ahLst/>
            <a:cxnLst/>
            <a:rect r="r" b="b" t="t" l="l"/>
            <a:pathLst>
              <a:path h="14358709" w="10073693">
                <a:moveTo>
                  <a:pt x="0" y="0"/>
                </a:moveTo>
                <a:lnTo>
                  <a:pt x="10073693" y="0"/>
                </a:lnTo>
                <a:lnTo>
                  <a:pt x="10073693" y="14358709"/>
                </a:lnTo>
                <a:lnTo>
                  <a:pt x="0" y="14358709"/>
                </a:lnTo>
                <a:lnTo>
                  <a:pt x="0" y="0"/>
                </a:lnTo>
                <a:close/>
              </a:path>
            </a:pathLst>
          </a:custGeom>
          <a:blipFill>
            <a:blip r:embed="rId3"/>
            <a:stretch>
              <a:fillRect l="0" t="-29834" r="0" b="-29834"/>
            </a:stretch>
          </a:blipFill>
        </p:spPr>
      </p:sp>
      <p:sp>
        <p:nvSpPr>
          <p:cNvPr name="Freeform 3" id="3"/>
          <p:cNvSpPr/>
          <p:nvPr/>
        </p:nvSpPr>
        <p:spPr>
          <a:xfrm flipH="false" flipV="false" rot="0">
            <a:off x="5036846" y="0"/>
            <a:ext cx="1877144" cy="1305370"/>
          </a:xfrm>
          <a:custGeom>
            <a:avLst/>
            <a:gdLst/>
            <a:ahLst/>
            <a:cxnLst/>
            <a:rect r="r" b="b" t="t" l="l"/>
            <a:pathLst>
              <a:path h="1305370" w="1877144">
                <a:moveTo>
                  <a:pt x="0" y="0"/>
                </a:moveTo>
                <a:lnTo>
                  <a:pt x="1877144" y="0"/>
                </a:lnTo>
                <a:lnTo>
                  <a:pt x="1877144" y="1305370"/>
                </a:lnTo>
                <a:lnTo>
                  <a:pt x="0" y="1305370"/>
                </a:lnTo>
                <a:lnTo>
                  <a:pt x="0" y="0"/>
                </a:lnTo>
                <a:close/>
              </a:path>
            </a:pathLst>
          </a:custGeom>
          <a:blipFill>
            <a:blip r:embed="rId4"/>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9602" r="0" b="9047"/>
          <a:stretch>
            <a:fillRect/>
          </a:stretch>
        </p:blipFill>
        <p:spPr>
          <a:xfrm flipH="false" flipV="false">
            <a:off x="0" y="0"/>
            <a:ext cx="18288000" cy="10287000"/>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3084593" cy="7255873"/>
          </a:xfrm>
          <a:custGeom>
            <a:avLst/>
            <a:gdLst/>
            <a:ahLst/>
            <a:cxnLst/>
            <a:rect r="r" b="b" t="t" l="l"/>
            <a:pathLst>
              <a:path h="7255873" w="13084593">
                <a:moveTo>
                  <a:pt x="0" y="0"/>
                </a:moveTo>
                <a:lnTo>
                  <a:pt x="13084593" y="0"/>
                </a:lnTo>
                <a:lnTo>
                  <a:pt x="13084593" y="7255873"/>
                </a:lnTo>
                <a:lnTo>
                  <a:pt x="0" y="7255873"/>
                </a:lnTo>
                <a:lnTo>
                  <a:pt x="0" y="0"/>
                </a:lnTo>
                <a:close/>
              </a:path>
            </a:pathLst>
          </a:custGeom>
          <a:blipFill>
            <a:blip r:embed="rId3"/>
            <a:stretch>
              <a:fillRect l="0" t="-76989" r="0" b="-206896"/>
            </a:stretch>
          </a:blipFill>
        </p:spPr>
      </p:sp>
      <p:sp>
        <p:nvSpPr>
          <p:cNvPr name="Freeform 3" id="3"/>
          <p:cNvSpPr/>
          <p:nvPr/>
        </p:nvSpPr>
        <p:spPr>
          <a:xfrm flipH="false" flipV="false" rot="0">
            <a:off x="7570996" y="644871"/>
            <a:ext cx="2006376" cy="1395238"/>
          </a:xfrm>
          <a:custGeom>
            <a:avLst/>
            <a:gdLst/>
            <a:ahLst/>
            <a:cxnLst/>
            <a:rect r="r" b="b" t="t" l="l"/>
            <a:pathLst>
              <a:path h="1395238" w="2006376">
                <a:moveTo>
                  <a:pt x="0" y="0"/>
                </a:moveTo>
                <a:lnTo>
                  <a:pt x="2006376" y="0"/>
                </a:lnTo>
                <a:lnTo>
                  <a:pt x="2006376" y="1395238"/>
                </a:lnTo>
                <a:lnTo>
                  <a:pt x="0" y="1395238"/>
                </a:lnTo>
                <a:lnTo>
                  <a:pt x="0" y="0"/>
                </a:lnTo>
                <a:close/>
              </a:path>
            </a:pathLst>
          </a:custGeom>
          <a:blipFill>
            <a:blip r:embed="rId4"/>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898759" y="-2105043"/>
            <a:ext cx="16490483" cy="12392043"/>
          </a:xfrm>
          <a:custGeom>
            <a:avLst/>
            <a:gdLst/>
            <a:ahLst/>
            <a:cxnLst/>
            <a:rect r="r" b="b" t="t" l="l"/>
            <a:pathLst>
              <a:path h="12392043" w="16490483">
                <a:moveTo>
                  <a:pt x="0" y="0"/>
                </a:moveTo>
                <a:lnTo>
                  <a:pt x="16490482" y="0"/>
                </a:lnTo>
                <a:lnTo>
                  <a:pt x="16490482" y="12392043"/>
                </a:lnTo>
                <a:lnTo>
                  <a:pt x="0" y="12392043"/>
                </a:lnTo>
                <a:lnTo>
                  <a:pt x="0" y="0"/>
                </a:lnTo>
                <a:close/>
              </a:path>
            </a:pathLst>
          </a:custGeom>
          <a:blipFill>
            <a:blip r:embed="rId3"/>
            <a:stretch>
              <a:fillRect l="0" t="-3929" r="0" b="-3929"/>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1465898"/>
            <a:ext cx="18288000" cy="6968199"/>
          </a:xfrm>
          <a:custGeom>
            <a:avLst/>
            <a:gdLst/>
            <a:ahLst/>
            <a:cxnLst/>
            <a:rect r="r" b="b" t="t" l="l"/>
            <a:pathLst>
              <a:path h="6968199" w="18288000">
                <a:moveTo>
                  <a:pt x="0" y="0"/>
                </a:moveTo>
                <a:lnTo>
                  <a:pt x="18288000" y="0"/>
                </a:lnTo>
                <a:lnTo>
                  <a:pt x="18288000" y="6968199"/>
                </a:lnTo>
                <a:lnTo>
                  <a:pt x="0" y="6968199"/>
                </a:lnTo>
                <a:lnTo>
                  <a:pt x="0" y="0"/>
                </a:lnTo>
                <a:close/>
              </a:path>
            </a:pathLst>
          </a:custGeom>
          <a:blipFill>
            <a:blip r:embed="rId3"/>
            <a:stretch>
              <a:fillRect l="0" t="-51757" r="-80880" b="-115273"/>
            </a:stretch>
          </a:blipFill>
        </p:spPr>
      </p:sp>
      <p:sp>
        <p:nvSpPr>
          <p:cNvPr name="Freeform 3" id="3"/>
          <p:cNvSpPr/>
          <p:nvPr/>
        </p:nvSpPr>
        <p:spPr>
          <a:xfrm flipH="false" flipV="false" rot="0">
            <a:off x="10215007" y="1028700"/>
            <a:ext cx="2108303" cy="1466119"/>
          </a:xfrm>
          <a:custGeom>
            <a:avLst/>
            <a:gdLst/>
            <a:ahLst/>
            <a:cxnLst/>
            <a:rect r="r" b="b" t="t" l="l"/>
            <a:pathLst>
              <a:path h="1466119" w="2108303">
                <a:moveTo>
                  <a:pt x="0" y="0"/>
                </a:moveTo>
                <a:lnTo>
                  <a:pt x="2108303" y="0"/>
                </a:lnTo>
                <a:lnTo>
                  <a:pt x="2108303" y="1466119"/>
                </a:lnTo>
                <a:lnTo>
                  <a:pt x="0" y="1466119"/>
                </a:lnTo>
                <a:lnTo>
                  <a:pt x="0" y="0"/>
                </a:lnTo>
                <a:close/>
              </a:path>
            </a:pathLst>
          </a:custGeom>
          <a:blipFill>
            <a:blip r:embed="rId4"/>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3354754" y="0"/>
            <a:ext cx="11720568" cy="10287000"/>
          </a:xfrm>
          <a:custGeom>
            <a:avLst/>
            <a:gdLst/>
            <a:ahLst/>
            <a:cxnLst/>
            <a:rect r="r" b="b" t="t" l="l"/>
            <a:pathLst>
              <a:path h="10287000" w="11720568">
                <a:moveTo>
                  <a:pt x="0" y="0"/>
                </a:moveTo>
                <a:lnTo>
                  <a:pt x="11720568" y="0"/>
                </a:lnTo>
                <a:lnTo>
                  <a:pt x="11720568" y="10287000"/>
                </a:lnTo>
                <a:lnTo>
                  <a:pt x="0" y="10287000"/>
                </a:lnTo>
                <a:lnTo>
                  <a:pt x="0" y="0"/>
                </a:lnTo>
                <a:close/>
              </a:path>
            </a:pathLst>
          </a:custGeom>
          <a:blipFill>
            <a:blip r:embed="rId3"/>
            <a:stretch>
              <a:fillRect l="0" t="-25538" r="0" b="-11111"/>
            </a:stretch>
          </a:blipFill>
        </p:spPr>
      </p:sp>
      <p:sp>
        <p:nvSpPr>
          <p:cNvPr name="Freeform 3" id="3"/>
          <p:cNvSpPr/>
          <p:nvPr/>
        </p:nvSpPr>
        <p:spPr>
          <a:xfrm flipH="false" flipV="false" rot="0">
            <a:off x="4339321" y="5720971"/>
            <a:ext cx="3295481" cy="1610666"/>
          </a:xfrm>
          <a:custGeom>
            <a:avLst/>
            <a:gdLst/>
            <a:ahLst/>
            <a:cxnLst/>
            <a:rect r="r" b="b" t="t" l="l"/>
            <a:pathLst>
              <a:path h="1610666" w="3295481">
                <a:moveTo>
                  <a:pt x="0" y="0"/>
                </a:moveTo>
                <a:lnTo>
                  <a:pt x="3295481" y="0"/>
                </a:lnTo>
                <a:lnTo>
                  <a:pt x="3295481"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860581"/>
            <a:ext cx="18288000" cy="8565838"/>
          </a:xfrm>
          <a:custGeom>
            <a:avLst/>
            <a:gdLst/>
            <a:ahLst/>
            <a:cxnLst/>
            <a:rect r="r" b="b" t="t" l="l"/>
            <a:pathLst>
              <a:path h="8565838" w="18288000">
                <a:moveTo>
                  <a:pt x="0" y="0"/>
                </a:moveTo>
                <a:lnTo>
                  <a:pt x="18288000" y="0"/>
                </a:lnTo>
                <a:lnTo>
                  <a:pt x="18288000" y="8565838"/>
                </a:lnTo>
                <a:lnTo>
                  <a:pt x="0" y="8565838"/>
                </a:lnTo>
                <a:lnTo>
                  <a:pt x="0" y="0"/>
                </a:lnTo>
                <a:close/>
              </a:path>
            </a:pathLst>
          </a:custGeom>
          <a:blipFill>
            <a:blip r:embed="rId3"/>
            <a:stretch>
              <a:fillRect l="0" t="-23834" r="-3115"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756" t="0" r="2756" b="0"/>
          <a:stretch>
            <a:fillRect/>
          </a:stretch>
        </p:blipFill>
        <p:spPr>
          <a:xfrm flipH="false" flipV="false">
            <a:off x="0" y="0"/>
            <a:ext cx="18288000" cy="10287000"/>
          </a:xfrm>
          <a:prstGeom prst="rect">
            <a:avLst/>
          </a:prstGeom>
        </p:spPr>
      </p:pic>
      <p:sp>
        <p:nvSpPr>
          <p:cNvPr name="Freeform 3" id="3"/>
          <p:cNvSpPr/>
          <p:nvPr/>
        </p:nvSpPr>
        <p:spPr>
          <a:xfrm flipH="false" flipV="false" rot="0">
            <a:off x="2096602" y="1595971"/>
            <a:ext cx="3295481" cy="1610666"/>
          </a:xfrm>
          <a:custGeom>
            <a:avLst/>
            <a:gdLst/>
            <a:ahLst/>
            <a:cxnLst/>
            <a:rect r="r" b="b" t="t" l="l"/>
            <a:pathLst>
              <a:path h="1610666" w="3295481">
                <a:moveTo>
                  <a:pt x="0" y="0"/>
                </a:moveTo>
                <a:lnTo>
                  <a:pt x="3295481" y="0"/>
                </a:lnTo>
                <a:lnTo>
                  <a:pt x="3295481" y="1610667"/>
                </a:lnTo>
                <a:lnTo>
                  <a:pt x="0" y="16106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181554" y="1956408"/>
            <a:ext cx="3295481" cy="1610666"/>
          </a:xfrm>
          <a:custGeom>
            <a:avLst/>
            <a:gdLst/>
            <a:ahLst/>
            <a:cxnLst/>
            <a:rect r="r" b="b" t="t" l="l"/>
            <a:pathLst>
              <a:path h="1610666" w="3295481">
                <a:moveTo>
                  <a:pt x="0" y="0"/>
                </a:moveTo>
                <a:lnTo>
                  <a:pt x="3295480" y="0"/>
                </a:lnTo>
                <a:lnTo>
                  <a:pt x="3295480" y="1610667"/>
                </a:lnTo>
                <a:lnTo>
                  <a:pt x="0" y="16106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94904" y="5143500"/>
            <a:ext cx="3295481" cy="1610666"/>
          </a:xfrm>
          <a:custGeom>
            <a:avLst/>
            <a:gdLst/>
            <a:ahLst/>
            <a:cxnLst/>
            <a:rect r="r" b="b" t="t" l="l"/>
            <a:pathLst>
              <a:path h="1610666" w="3295481">
                <a:moveTo>
                  <a:pt x="0" y="0"/>
                </a:moveTo>
                <a:lnTo>
                  <a:pt x="3295480" y="0"/>
                </a:lnTo>
                <a:lnTo>
                  <a:pt x="3295480"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6582039" y="5560777"/>
            <a:ext cx="3295481" cy="1610666"/>
          </a:xfrm>
          <a:custGeom>
            <a:avLst/>
            <a:gdLst/>
            <a:ahLst/>
            <a:cxnLst/>
            <a:rect r="r" b="b" t="t" l="l"/>
            <a:pathLst>
              <a:path h="1610666" w="3295481">
                <a:moveTo>
                  <a:pt x="0" y="0"/>
                </a:moveTo>
                <a:lnTo>
                  <a:pt x="3295481" y="0"/>
                </a:lnTo>
                <a:lnTo>
                  <a:pt x="3295481"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619040" y="6366110"/>
            <a:ext cx="3295481" cy="1610666"/>
          </a:xfrm>
          <a:custGeom>
            <a:avLst/>
            <a:gdLst/>
            <a:ahLst/>
            <a:cxnLst/>
            <a:rect r="r" b="b" t="t" l="l"/>
            <a:pathLst>
              <a:path h="1610666" w="3295481">
                <a:moveTo>
                  <a:pt x="0" y="0"/>
                </a:moveTo>
                <a:lnTo>
                  <a:pt x="3295480" y="0"/>
                </a:lnTo>
                <a:lnTo>
                  <a:pt x="3295480"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415777" y="6754166"/>
            <a:ext cx="3295481" cy="1610666"/>
          </a:xfrm>
          <a:custGeom>
            <a:avLst/>
            <a:gdLst/>
            <a:ahLst/>
            <a:cxnLst/>
            <a:rect r="r" b="b" t="t" l="l"/>
            <a:pathLst>
              <a:path h="1610666" w="3295481">
                <a:moveTo>
                  <a:pt x="0" y="0"/>
                </a:moveTo>
                <a:lnTo>
                  <a:pt x="3295481" y="0"/>
                </a:lnTo>
                <a:lnTo>
                  <a:pt x="3295481"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829294" y="7976776"/>
            <a:ext cx="3295481" cy="1610666"/>
          </a:xfrm>
          <a:custGeom>
            <a:avLst/>
            <a:gdLst/>
            <a:ahLst/>
            <a:cxnLst/>
            <a:rect r="r" b="b" t="t" l="l"/>
            <a:pathLst>
              <a:path h="1610666" w="3295481">
                <a:moveTo>
                  <a:pt x="0" y="0"/>
                </a:moveTo>
                <a:lnTo>
                  <a:pt x="3295481" y="0"/>
                </a:lnTo>
                <a:lnTo>
                  <a:pt x="3295481" y="1610667"/>
                </a:lnTo>
                <a:lnTo>
                  <a:pt x="0" y="16106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0" y="8452967"/>
            <a:ext cx="4230767" cy="2067787"/>
          </a:xfrm>
          <a:custGeom>
            <a:avLst/>
            <a:gdLst/>
            <a:ahLst/>
            <a:cxnLst/>
            <a:rect r="r" b="b" t="t" l="l"/>
            <a:pathLst>
              <a:path h="2067787" w="4230767">
                <a:moveTo>
                  <a:pt x="0" y="0"/>
                </a:moveTo>
                <a:lnTo>
                  <a:pt x="4230767" y="0"/>
                </a:lnTo>
                <a:lnTo>
                  <a:pt x="4230767" y="2067787"/>
                </a:lnTo>
                <a:lnTo>
                  <a:pt x="0" y="20677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3744343" y="9258300"/>
            <a:ext cx="3295481" cy="1610666"/>
          </a:xfrm>
          <a:custGeom>
            <a:avLst/>
            <a:gdLst/>
            <a:ahLst/>
            <a:cxnLst/>
            <a:rect r="r" b="b" t="t" l="l"/>
            <a:pathLst>
              <a:path h="1610666" w="3295481">
                <a:moveTo>
                  <a:pt x="0" y="0"/>
                </a:moveTo>
                <a:lnTo>
                  <a:pt x="3295481" y="0"/>
                </a:lnTo>
                <a:lnTo>
                  <a:pt x="3295481" y="1610666"/>
                </a:lnTo>
                <a:lnTo>
                  <a:pt x="0" y="161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807237" y="3891020"/>
            <a:ext cx="7976885" cy="2175666"/>
          </a:xfrm>
          <a:prstGeom prst="rect">
            <a:avLst/>
          </a:prstGeom>
        </p:spPr>
        <p:txBody>
          <a:bodyPr anchor="t" rtlCol="false" tIns="0" lIns="0" bIns="0" rIns="0">
            <a:spAutoFit/>
          </a:bodyPr>
          <a:lstStyle/>
          <a:p>
            <a:pPr algn="ctr">
              <a:lnSpc>
                <a:spcPts val="17711"/>
              </a:lnSpc>
            </a:pPr>
            <a:r>
              <a:rPr lang="en-US" sz="12651">
                <a:solidFill>
                  <a:srgbClr val="FFFFFF"/>
                </a:solidFill>
                <a:latin typeface="Brandon Grotesque"/>
              </a:rPr>
              <a:t>big numbers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1302439"/>
            <a:ext cx="18288000" cy="7201540"/>
          </a:xfrm>
          <a:custGeom>
            <a:avLst/>
            <a:gdLst/>
            <a:ahLst/>
            <a:cxnLst/>
            <a:rect r="r" b="b" t="t" l="l"/>
            <a:pathLst>
              <a:path h="7201540" w="18288000">
                <a:moveTo>
                  <a:pt x="0" y="0"/>
                </a:moveTo>
                <a:lnTo>
                  <a:pt x="18288000" y="0"/>
                </a:lnTo>
                <a:lnTo>
                  <a:pt x="18288000" y="7201540"/>
                </a:lnTo>
                <a:lnTo>
                  <a:pt x="0" y="7201540"/>
                </a:lnTo>
                <a:lnTo>
                  <a:pt x="0" y="0"/>
                </a:lnTo>
                <a:close/>
              </a:path>
            </a:pathLst>
          </a:custGeom>
          <a:blipFill>
            <a:blip r:embed="rId3"/>
            <a:stretch>
              <a:fillRect l="0" t="0" r="0" b="0"/>
            </a:stretch>
          </a:blipFill>
        </p:spPr>
      </p:sp>
      <p:sp>
        <p:nvSpPr>
          <p:cNvPr name="Freeform 3" id="3"/>
          <p:cNvSpPr/>
          <p:nvPr/>
        </p:nvSpPr>
        <p:spPr>
          <a:xfrm flipH="false" flipV="false" rot="0">
            <a:off x="4017569" y="628215"/>
            <a:ext cx="2452821" cy="2005755"/>
          </a:xfrm>
          <a:custGeom>
            <a:avLst/>
            <a:gdLst/>
            <a:ahLst/>
            <a:cxnLst/>
            <a:rect r="r" b="b" t="t" l="l"/>
            <a:pathLst>
              <a:path h="2005755" w="2452821">
                <a:moveTo>
                  <a:pt x="0" y="0"/>
                </a:moveTo>
                <a:lnTo>
                  <a:pt x="2452821" y="0"/>
                </a:lnTo>
                <a:lnTo>
                  <a:pt x="2452821" y="2005754"/>
                </a:lnTo>
                <a:lnTo>
                  <a:pt x="0" y="2005754"/>
                </a:lnTo>
                <a:lnTo>
                  <a:pt x="0" y="0"/>
                </a:lnTo>
                <a:close/>
              </a:path>
            </a:pathLst>
          </a:custGeom>
          <a:blipFill>
            <a:blip r:embed="rId4"/>
            <a:stretch>
              <a:fillRect l="0" t="0" r="0" b="0"/>
            </a:stretch>
          </a:blipFill>
        </p:spPr>
      </p:sp>
      <p:sp>
        <p:nvSpPr>
          <p:cNvPr name="TextBox 4" id="4"/>
          <p:cNvSpPr txBox="true"/>
          <p:nvPr/>
        </p:nvSpPr>
        <p:spPr>
          <a:xfrm rot="0">
            <a:off x="11470420" y="8677275"/>
            <a:ext cx="6272114" cy="1038225"/>
          </a:xfrm>
          <a:prstGeom prst="rect">
            <a:avLst/>
          </a:prstGeom>
        </p:spPr>
        <p:txBody>
          <a:bodyPr anchor="t" rtlCol="false" tIns="0" lIns="0" bIns="0" rIns="0">
            <a:spAutoFit/>
          </a:bodyPr>
          <a:lstStyle/>
          <a:p>
            <a:pPr algn="ctr">
              <a:lnSpc>
                <a:spcPts val="8400"/>
              </a:lnSpc>
            </a:pPr>
            <a:r>
              <a:rPr lang="en-US" sz="6000">
                <a:solidFill>
                  <a:srgbClr val="FFFFFF"/>
                </a:solidFill>
                <a:latin typeface="Brandon Grotesque"/>
              </a:rPr>
              <a:t>email: info@cals.org</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922224" y="3808111"/>
            <a:ext cx="7598736" cy="2213080"/>
          </a:xfrm>
          <a:prstGeom prst="rect">
            <a:avLst/>
          </a:prstGeom>
        </p:spPr>
        <p:txBody>
          <a:bodyPr anchor="t" rtlCol="false" tIns="0" lIns="0" bIns="0" rIns="0">
            <a:spAutoFit/>
          </a:bodyPr>
          <a:lstStyle/>
          <a:p>
            <a:pPr algn="ctr">
              <a:lnSpc>
                <a:spcPts val="18142"/>
              </a:lnSpc>
            </a:pPr>
            <a:r>
              <a:rPr lang="en-US" sz="12959">
                <a:solidFill>
                  <a:srgbClr val="FFFFFF"/>
                </a:solidFill>
                <a:latin typeface="Brandon Grotesque"/>
              </a:rPr>
              <a:t>media drive</a:t>
            </a:r>
          </a:p>
        </p:txBody>
      </p:sp>
      <p:sp>
        <p:nvSpPr>
          <p:cNvPr name="TextBox 4" id="4"/>
          <p:cNvSpPr txBox="true"/>
          <p:nvPr/>
        </p:nvSpPr>
        <p:spPr>
          <a:xfrm rot="0">
            <a:off x="8081507" y="8677275"/>
            <a:ext cx="10206493" cy="1038225"/>
          </a:xfrm>
          <a:prstGeom prst="rect">
            <a:avLst/>
          </a:prstGeom>
        </p:spPr>
        <p:txBody>
          <a:bodyPr anchor="t" rtlCol="false" tIns="0" lIns="0" bIns="0" rIns="0">
            <a:spAutoFit/>
          </a:bodyPr>
          <a:lstStyle/>
          <a:p>
            <a:pPr algn="ctr">
              <a:lnSpc>
                <a:spcPts val="8400"/>
              </a:lnSpc>
            </a:pPr>
            <a:r>
              <a:rPr lang="en-US" sz="6000">
                <a:solidFill>
                  <a:srgbClr val="FFFFFF"/>
                </a:solidFill>
                <a:latin typeface="Brandon Grotesque"/>
              </a:rPr>
              <a:t>email: mkeckhaver@cals.org</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243524" y="6624201"/>
            <a:ext cx="7225016" cy="3535797"/>
          </a:xfrm>
          <a:custGeom>
            <a:avLst/>
            <a:gdLst/>
            <a:ahLst/>
            <a:cxnLst/>
            <a:rect r="r" b="b" t="t" l="l"/>
            <a:pathLst>
              <a:path h="3535797" w="7225016">
                <a:moveTo>
                  <a:pt x="0" y="0"/>
                </a:moveTo>
                <a:lnTo>
                  <a:pt x="7225016" y="0"/>
                </a:lnTo>
                <a:lnTo>
                  <a:pt x="7225016" y="3535797"/>
                </a:lnTo>
                <a:lnTo>
                  <a:pt x="0" y="3535797"/>
                </a:lnTo>
                <a:lnTo>
                  <a:pt x="0" y="0"/>
                </a:lnTo>
                <a:close/>
              </a:path>
            </a:pathLst>
          </a:custGeom>
          <a:blipFill>
            <a:blip r:embed="rId2"/>
            <a:stretch>
              <a:fillRect l="0" t="0" r="0" b="0"/>
            </a:stretch>
          </a:blipFill>
        </p:spPr>
      </p:sp>
      <p:sp>
        <p:nvSpPr>
          <p:cNvPr name="TextBox 3" id="3"/>
          <p:cNvSpPr txBox="true"/>
          <p:nvPr/>
        </p:nvSpPr>
        <p:spPr>
          <a:xfrm rot="0">
            <a:off x="8664976" y="8230175"/>
            <a:ext cx="9077557" cy="1485325"/>
          </a:xfrm>
          <a:prstGeom prst="rect">
            <a:avLst/>
          </a:prstGeom>
        </p:spPr>
        <p:txBody>
          <a:bodyPr anchor="t" rtlCol="false" tIns="0" lIns="0" bIns="0" rIns="0">
            <a:spAutoFit/>
          </a:bodyPr>
          <a:lstStyle/>
          <a:p>
            <a:pPr algn="ctr">
              <a:lnSpc>
                <a:spcPts val="12157"/>
              </a:lnSpc>
            </a:pPr>
            <a:r>
              <a:rPr lang="en-US" sz="8683">
                <a:solidFill>
                  <a:srgbClr val="FFFFFF"/>
                </a:solidFill>
                <a:latin typeface="Brandon Grotesque"/>
              </a:rPr>
              <a:t>email: info@cals.org</a:t>
            </a:r>
          </a:p>
        </p:txBody>
      </p:sp>
      <p:sp>
        <p:nvSpPr>
          <p:cNvPr name="TextBox 4" id="4"/>
          <p:cNvSpPr txBox="true"/>
          <p:nvPr/>
        </p:nvSpPr>
        <p:spPr>
          <a:xfrm rot="0">
            <a:off x="5689608" y="286904"/>
            <a:ext cx="8110240" cy="3416299"/>
          </a:xfrm>
          <a:prstGeom prst="rect">
            <a:avLst/>
          </a:prstGeom>
        </p:spPr>
        <p:txBody>
          <a:bodyPr anchor="t" rtlCol="false" tIns="0" lIns="0" bIns="0" rIns="0">
            <a:spAutoFit/>
          </a:bodyPr>
          <a:lstStyle/>
          <a:p>
            <a:pPr algn="ctr">
              <a:lnSpc>
                <a:spcPts val="28000"/>
              </a:lnSpc>
            </a:pPr>
            <a:r>
              <a:rPr lang="en-US" sz="20000">
                <a:solidFill>
                  <a:srgbClr val="FFFFFF"/>
                </a:solidFill>
                <a:latin typeface="Brandon Grotesque"/>
              </a:rPr>
              <a:t>Thanks!</a:t>
            </a:r>
          </a:p>
        </p:txBody>
      </p:sp>
      <p:sp>
        <p:nvSpPr>
          <p:cNvPr name="TextBox 5" id="5"/>
          <p:cNvSpPr txBox="true"/>
          <p:nvPr/>
        </p:nvSpPr>
        <p:spPr>
          <a:xfrm rot="0">
            <a:off x="3856032" y="3579378"/>
            <a:ext cx="11035755" cy="3171825"/>
          </a:xfrm>
          <a:prstGeom prst="rect">
            <a:avLst/>
          </a:prstGeom>
        </p:spPr>
        <p:txBody>
          <a:bodyPr anchor="t" rtlCol="false" tIns="0" lIns="0" bIns="0" rIns="0">
            <a:spAutoFit/>
          </a:bodyPr>
          <a:lstStyle/>
          <a:p>
            <a:pPr algn="ctr">
              <a:lnSpc>
                <a:spcPts val="8400"/>
              </a:lnSpc>
            </a:pPr>
            <a:r>
              <a:rPr lang="en-US" sz="6000">
                <a:solidFill>
                  <a:srgbClr val="FFFFFF"/>
                </a:solidFill>
                <a:latin typeface="Brandon Grotesque"/>
              </a:rPr>
              <a:t>Questions? Comments? Concerns? </a:t>
            </a:r>
          </a:p>
          <a:p>
            <a:pPr algn="ctr">
              <a:lnSpc>
                <a:spcPts val="8400"/>
              </a:lnSpc>
            </a:pPr>
            <a:r>
              <a:rPr lang="en-US" sz="6000">
                <a:solidFill>
                  <a:srgbClr val="FFFFFF"/>
                </a:solidFill>
                <a:latin typeface="Brandon Grotesque"/>
              </a:rPr>
              <a:t> Just drop us a line! We're always happy to hear from you.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807237" y="3891020"/>
            <a:ext cx="7976885" cy="2175666"/>
          </a:xfrm>
          <a:prstGeom prst="rect">
            <a:avLst/>
          </a:prstGeom>
        </p:spPr>
        <p:txBody>
          <a:bodyPr anchor="t" rtlCol="false" tIns="0" lIns="0" bIns="0" rIns="0">
            <a:spAutoFit/>
          </a:bodyPr>
          <a:lstStyle/>
          <a:p>
            <a:pPr algn="ctr">
              <a:lnSpc>
                <a:spcPts val="17711"/>
              </a:lnSpc>
            </a:pPr>
            <a:r>
              <a:rPr lang="en-US" sz="12651">
                <a:solidFill>
                  <a:srgbClr val="FFFFFF"/>
                </a:solidFill>
                <a:latin typeface="Brandon Grotesque"/>
              </a:rPr>
              <a:t>top 15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0" y="690885"/>
            <a:ext cx="18288000" cy="8784089"/>
          </a:xfrm>
          <a:custGeom>
            <a:avLst/>
            <a:gdLst/>
            <a:ahLst/>
            <a:cxnLst/>
            <a:rect r="r" b="b" t="t" l="l"/>
            <a:pathLst>
              <a:path h="8784089" w="18288000">
                <a:moveTo>
                  <a:pt x="0" y="0"/>
                </a:moveTo>
                <a:lnTo>
                  <a:pt x="18288000" y="0"/>
                </a:lnTo>
                <a:lnTo>
                  <a:pt x="18288000" y="8784089"/>
                </a:lnTo>
                <a:lnTo>
                  <a:pt x="0" y="8784089"/>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807237" y="3891020"/>
            <a:ext cx="7976885" cy="2175666"/>
          </a:xfrm>
          <a:prstGeom prst="rect">
            <a:avLst/>
          </a:prstGeom>
        </p:spPr>
        <p:txBody>
          <a:bodyPr anchor="t" rtlCol="false" tIns="0" lIns="0" bIns="0" rIns="0">
            <a:spAutoFit/>
          </a:bodyPr>
          <a:lstStyle/>
          <a:p>
            <a:pPr algn="ctr">
              <a:lnSpc>
                <a:spcPts val="17711"/>
              </a:lnSpc>
            </a:pPr>
            <a:r>
              <a:rPr lang="en-US" sz="12651">
                <a:solidFill>
                  <a:srgbClr val="FFFFFF"/>
                </a:solidFill>
                <a:latin typeface="Brandon Grotesque"/>
              </a:rPr>
              <a:t>what we do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5155558" y="1099973"/>
            <a:ext cx="7976885" cy="6670015"/>
          </a:xfrm>
          <a:prstGeom prst="rect">
            <a:avLst/>
          </a:prstGeom>
        </p:spPr>
        <p:txBody>
          <a:bodyPr anchor="t" rtlCol="false" tIns="0" lIns="0" bIns="0" rIns="0">
            <a:spAutoFit/>
          </a:bodyPr>
          <a:lstStyle/>
          <a:p>
            <a:pPr algn="just">
              <a:lnSpc>
                <a:spcPts val="17711"/>
              </a:lnSpc>
            </a:pPr>
            <a:r>
              <a:rPr lang="en-US" sz="12651">
                <a:solidFill>
                  <a:srgbClr val="FFFFFF"/>
                </a:solidFill>
                <a:latin typeface="Brandon Grotesque"/>
              </a:rPr>
              <a:t>THE </a:t>
            </a:r>
          </a:p>
          <a:p>
            <a:pPr algn="just">
              <a:lnSpc>
                <a:spcPts val="17711"/>
              </a:lnSpc>
            </a:pPr>
            <a:r>
              <a:rPr lang="en-US" sz="12651">
                <a:solidFill>
                  <a:srgbClr val="FFFFFF"/>
                </a:solidFill>
                <a:latin typeface="Brandon Grotesque"/>
              </a:rPr>
              <a:t>history</a:t>
            </a:r>
          </a:p>
          <a:p>
            <a:pPr algn="just">
              <a:lnSpc>
                <a:spcPts val="17711"/>
              </a:lnSpc>
            </a:pPr>
            <a:r>
              <a:rPr lang="en-US" sz="12651">
                <a:solidFill>
                  <a:srgbClr val="FFFFFF"/>
                </a:solidFill>
                <a:latin typeface="Brandon Grotesque"/>
              </a:rPr>
              <a:t> resource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A36BA"/>
        </a:solidFill>
      </p:bgPr>
    </p:bg>
    <p:spTree>
      <p:nvGrpSpPr>
        <p:cNvPr id="1" name=""/>
        <p:cNvGrpSpPr/>
        <p:nvPr/>
      </p:nvGrpSpPr>
      <p:grpSpPr>
        <a:xfrm>
          <a:off x="0" y="0"/>
          <a:ext cx="0" cy="0"/>
          <a:chOff x="0" y="0"/>
          <a:chExt cx="0" cy="0"/>
        </a:xfrm>
      </p:grpSpPr>
      <p:sp>
        <p:nvSpPr>
          <p:cNvPr name="Freeform 2" id="2"/>
          <p:cNvSpPr/>
          <p:nvPr/>
        </p:nvSpPr>
        <p:spPr>
          <a:xfrm flipH="false" flipV="false" rot="0">
            <a:off x="4048695" y="0"/>
            <a:ext cx="11227285" cy="10287000"/>
          </a:xfrm>
          <a:custGeom>
            <a:avLst/>
            <a:gdLst/>
            <a:ahLst/>
            <a:cxnLst/>
            <a:rect r="r" b="b" t="t" l="l"/>
            <a:pathLst>
              <a:path h="10287000" w="11227285">
                <a:moveTo>
                  <a:pt x="0" y="0"/>
                </a:moveTo>
                <a:lnTo>
                  <a:pt x="11227285" y="0"/>
                </a:lnTo>
                <a:lnTo>
                  <a:pt x="1122728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5155558" y="2808618"/>
            <a:ext cx="7976885" cy="4422115"/>
          </a:xfrm>
          <a:prstGeom prst="rect">
            <a:avLst/>
          </a:prstGeom>
        </p:spPr>
        <p:txBody>
          <a:bodyPr anchor="t" rtlCol="false" tIns="0" lIns="0" bIns="0" rIns="0">
            <a:spAutoFit/>
          </a:bodyPr>
          <a:lstStyle/>
          <a:p>
            <a:pPr algn="just">
              <a:lnSpc>
                <a:spcPts val="17711"/>
              </a:lnSpc>
            </a:pPr>
            <a:r>
              <a:rPr lang="en-US" sz="12651">
                <a:solidFill>
                  <a:srgbClr val="FFFFFF"/>
                </a:solidFill>
                <a:latin typeface="Brandon Grotesque"/>
              </a:rPr>
              <a:t>casting </a:t>
            </a:r>
            <a:r>
              <a:rPr lang="en-US" sz="12651">
                <a:solidFill>
                  <a:srgbClr val="FFFFFF"/>
                </a:solidFill>
                <a:latin typeface="Brandon Grotesque"/>
              </a:rPr>
              <a:t>a </a:t>
            </a:r>
          </a:p>
          <a:p>
            <a:pPr algn="just">
              <a:lnSpc>
                <a:spcPts val="17711"/>
              </a:lnSpc>
            </a:pPr>
            <a:r>
              <a:rPr lang="en-US" sz="12651">
                <a:solidFill>
                  <a:srgbClr val="FFFFFF"/>
                </a:solidFill>
                <a:latin typeface="Brandon Grotesque"/>
              </a:rPr>
              <a:t> wide net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DAFnCunp_VA</dc:identifier>
  <dcterms:modified xsi:type="dcterms:W3CDTF">2011-08-01T06:04:30Z</dcterms:modified>
  <cp:revision>1</cp:revision>
  <dc:title>CALS EOA OVERVIEW ROADSHOW READY</dc:title>
</cp:coreProperties>
</file>